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22" r:id="rId3"/>
    <p:sldId id="258" r:id="rId4"/>
    <p:sldId id="259" r:id="rId5"/>
    <p:sldId id="260" r:id="rId6"/>
    <p:sldId id="320" r:id="rId7"/>
    <p:sldId id="321"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332" r:id="rId45"/>
    <p:sldId id="333"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23" r:id="rId62"/>
    <p:sldId id="315" r:id="rId63"/>
    <p:sldId id="316" r:id="rId64"/>
    <p:sldId id="317" r:id="rId65"/>
    <p:sldId id="318" r:id="rId66"/>
    <p:sldId id="324" r:id="rId67"/>
    <p:sldId id="325" r:id="rId68"/>
    <p:sldId id="326" r:id="rId69"/>
    <p:sldId id="327" r:id="rId70"/>
    <p:sldId id="328" r:id="rId71"/>
    <p:sldId id="329" r:id="rId72"/>
    <p:sldId id="330" r:id="rId73"/>
    <p:sldId id="331" r:id="rId74"/>
  </p:sldIdLst>
  <p:sldSz cx="18288000" cy="10287000"/>
  <p:notesSz cx="6858000" cy="9144000"/>
  <p:embeddedFontLst>
    <p:embeddedFont>
      <p:font typeface="Calibri" panose="020F0502020204030204" pitchFamily="34" charset="0"/>
      <p:regular r:id="rId75"/>
      <p:bold r:id="rId76"/>
      <p:italic r:id="rId77"/>
      <p:boldItalic r:id="rId78"/>
    </p:embeddedFont>
    <p:embeddedFont>
      <p:font typeface="Forum" panose="020B0604020202020204" charset="0"/>
      <p:regular r:id="rId79"/>
    </p:embeddedFont>
    <p:embeddedFont>
      <p:font typeface="Open Sans Light" panose="020B0306030504020204" pitchFamily="34" charset="0"/>
      <p:regular r:id="rId80"/>
      <p:italic r:id="rId81"/>
    </p:embeddedFont>
    <p:embeddedFont>
      <p:font typeface="Times Neue Roman" panose="020B0604020202020204" charset="0"/>
      <p:regular r:id="rId82"/>
    </p:embeddedFont>
    <p:embeddedFont>
      <p:font typeface="TT Drugs" panose="020B0604020202020204" charset="0"/>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20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5.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0.svg"/><Relationship Id="rId7"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20.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8.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7.png"/><Relationship Id="rId7" Type="http://schemas.openxmlformats.org/officeDocument/2006/relationships/image" Target="../media/image6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20.sv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43.png"/><Relationship Id="rId26" Type="http://schemas.openxmlformats.org/officeDocument/2006/relationships/image" Target="../media/image33.png"/><Relationship Id="rId3" Type="http://schemas.openxmlformats.org/officeDocument/2006/relationships/image" Target="../media/image73.png"/><Relationship Id="rId21" Type="http://schemas.openxmlformats.org/officeDocument/2006/relationships/image" Target="../media/image86.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3.png"/><Relationship Id="rId25" Type="http://schemas.openxmlformats.org/officeDocument/2006/relationships/image" Target="../media/image88.png"/><Relationship Id="rId2" Type="http://schemas.openxmlformats.org/officeDocument/2006/relationships/image" Target="../media/image72.png"/><Relationship Id="rId16" Type="http://schemas.openxmlformats.org/officeDocument/2006/relationships/image" Target="../media/image35.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0.png"/><Relationship Id="rId24" Type="http://schemas.openxmlformats.org/officeDocument/2006/relationships/image" Target="../media/image7.png"/><Relationship Id="rId5" Type="http://schemas.openxmlformats.org/officeDocument/2006/relationships/image" Target="../media/image75.png"/><Relationship Id="rId15" Type="http://schemas.openxmlformats.org/officeDocument/2006/relationships/image" Target="../media/image56.png"/><Relationship Id="rId23" Type="http://schemas.openxmlformats.org/officeDocument/2006/relationships/image" Target="../media/image87.png"/><Relationship Id="rId28" Type="http://schemas.openxmlformats.org/officeDocument/2006/relationships/image" Target="../media/image89.png"/><Relationship Id="rId10" Type="http://schemas.openxmlformats.org/officeDocument/2006/relationships/image" Target="../media/image79.png"/><Relationship Id="rId19" Type="http://schemas.openxmlformats.org/officeDocument/2006/relationships/image" Target="../media/image84.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36.png"/><Relationship Id="rId22" Type="http://schemas.openxmlformats.org/officeDocument/2006/relationships/image" Target="../media/image70.png"/><Relationship Id="rId27"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0.png"/><Relationship Id="rId7" Type="http://schemas.openxmlformats.org/officeDocument/2006/relationships/image" Target="../media/image19.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20.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95.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43.png"/><Relationship Id="rId26" Type="http://schemas.openxmlformats.org/officeDocument/2006/relationships/image" Target="../media/image33.png"/><Relationship Id="rId3" Type="http://schemas.openxmlformats.org/officeDocument/2006/relationships/image" Target="../media/image73.png"/><Relationship Id="rId21" Type="http://schemas.openxmlformats.org/officeDocument/2006/relationships/image" Target="../media/image86.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3.png"/><Relationship Id="rId25" Type="http://schemas.openxmlformats.org/officeDocument/2006/relationships/image" Target="../media/image88.png"/><Relationship Id="rId2" Type="http://schemas.openxmlformats.org/officeDocument/2006/relationships/image" Target="../media/image72.png"/><Relationship Id="rId16" Type="http://schemas.openxmlformats.org/officeDocument/2006/relationships/image" Target="../media/image35.png"/><Relationship Id="rId20" Type="http://schemas.openxmlformats.org/officeDocument/2006/relationships/image" Target="../media/image85.png"/><Relationship Id="rId29"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0.png"/><Relationship Id="rId24" Type="http://schemas.openxmlformats.org/officeDocument/2006/relationships/image" Target="../media/image7.png"/><Relationship Id="rId5" Type="http://schemas.openxmlformats.org/officeDocument/2006/relationships/image" Target="../media/image75.png"/><Relationship Id="rId15" Type="http://schemas.openxmlformats.org/officeDocument/2006/relationships/image" Target="../media/image56.png"/><Relationship Id="rId23" Type="http://schemas.openxmlformats.org/officeDocument/2006/relationships/image" Target="../media/image87.png"/><Relationship Id="rId28" Type="http://schemas.openxmlformats.org/officeDocument/2006/relationships/image" Target="../media/image89.png"/><Relationship Id="rId10" Type="http://schemas.openxmlformats.org/officeDocument/2006/relationships/image" Target="../media/image79.png"/><Relationship Id="rId19" Type="http://schemas.openxmlformats.org/officeDocument/2006/relationships/image" Target="../media/image84.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36.png"/><Relationship Id="rId22" Type="http://schemas.openxmlformats.org/officeDocument/2006/relationships/image" Target="../media/image70.png"/><Relationship Id="rId27" Type="http://schemas.openxmlformats.org/officeDocument/2006/relationships/image" Target="../media/image34.png"/><Relationship Id="rId30"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20.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9.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0.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74.png"/><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04.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1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20.svg"/></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jpeg"/></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133.jpeg"/><Relationship Id="rId4" Type="http://schemas.openxmlformats.org/officeDocument/2006/relationships/image" Target="../media/image132.jpg"/></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135.jpeg"/><Relationship Id="rId4" Type="http://schemas.openxmlformats.org/officeDocument/2006/relationships/image" Target="../media/image134.jpe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137.jpeg"/><Relationship Id="rId4" Type="http://schemas.openxmlformats.org/officeDocument/2006/relationships/image" Target="../media/image136.jpeg"/></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139.jpg"/><Relationship Id="rId4" Type="http://schemas.openxmlformats.org/officeDocument/2006/relationships/image" Target="../media/image138.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193" t="26621" r="6193" b="2662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0013544">
            <a:off x="-1834628" y="-2396987"/>
            <a:ext cx="8825308" cy="8229600"/>
          </a:xfrm>
          <a:prstGeom prst="rect">
            <a:avLst/>
          </a:prstGeom>
        </p:spPr>
      </p:pic>
      <p:grpSp>
        <p:nvGrpSpPr>
          <p:cNvPr id="4" name="Group 4"/>
          <p:cNvGrpSpPr/>
          <p:nvPr/>
        </p:nvGrpSpPr>
        <p:grpSpPr>
          <a:xfrm>
            <a:off x="3733800" y="2229994"/>
            <a:ext cx="11915985" cy="5828544"/>
            <a:chOff x="0" y="38100"/>
            <a:chExt cx="15481580" cy="7771392"/>
          </a:xfrm>
        </p:grpSpPr>
        <p:sp>
          <p:nvSpPr>
            <p:cNvPr id="5" name="TextBox 5"/>
            <p:cNvSpPr txBox="1"/>
            <p:nvPr/>
          </p:nvSpPr>
          <p:spPr>
            <a:xfrm>
              <a:off x="0" y="38100"/>
              <a:ext cx="15481580" cy="6814772"/>
            </a:xfrm>
            <a:prstGeom prst="rect">
              <a:avLst/>
            </a:prstGeom>
          </p:spPr>
          <p:txBody>
            <a:bodyPr wrap="square" lIns="0" tIns="0" rIns="0" bIns="0" rtlCol="0" anchor="t">
              <a:spAutoFit/>
            </a:bodyPr>
            <a:lstStyle/>
            <a:p>
              <a:pPr algn="ctr">
                <a:lnSpc>
                  <a:spcPts val="5053"/>
                </a:lnSpc>
              </a:pPr>
              <a:endParaRPr lang="en-US" sz="2400" dirty="0"/>
            </a:p>
            <a:p>
              <a:pPr algn="ctr">
                <a:lnSpc>
                  <a:spcPts val="5053"/>
                </a:lnSpc>
              </a:pPr>
              <a:r>
                <a:rPr lang="en-US" sz="5400" dirty="0">
                  <a:solidFill>
                    <a:srgbClr val="FFFFFF"/>
                  </a:solidFill>
                  <a:latin typeface="Forum Bold"/>
                </a:rPr>
                <a:t>AIRPORTS AUTHORITY OF INDIA</a:t>
              </a:r>
            </a:p>
            <a:p>
              <a:pPr algn="ctr">
                <a:lnSpc>
                  <a:spcPts val="5053"/>
                </a:lnSpc>
              </a:pPr>
              <a:endParaRPr lang="en-US" sz="5400" dirty="0">
                <a:solidFill>
                  <a:srgbClr val="FFFFFF"/>
                </a:solidFill>
                <a:latin typeface="Forum Bold"/>
              </a:endParaRPr>
            </a:p>
            <a:p>
              <a:pPr algn="ctr">
                <a:lnSpc>
                  <a:spcPts val="5053"/>
                </a:lnSpc>
              </a:pPr>
              <a:endParaRPr lang="en-US" sz="5400" dirty="0">
                <a:solidFill>
                  <a:srgbClr val="FFFFFF"/>
                </a:solidFill>
                <a:latin typeface="Forum Bold"/>
              </a:endParaRPr>
            </a:p>
            <a:p>
              <a:pPr algn="ctr">
                <a:lnSpc>
                  <a:spcPts val="5053"/>
                </a:lnSpc>
              </a:pPr>
              <a:r>
                <a:rPr lang="en-US" sz="5400" dirty="0">
                  <a:solidFill>
                    <a:srgbClr val="FFFFFF"/>
                  </a:solidFill>
                  <a:latin typeface="Forum Bold"/>
                </a:rPr>
                <a:t>COIMBATORE INTERNATIONAL AIRPORT</a:t>
              </a:r>
            </a:p>
            <a:p>
              <a:pPr algn="ctr">
                <a:lnSpc>
                  <a:spcPts val="5053"/>
                </a:lnSpc>
              </a:pPr>
              <a:endParaRPr lang="en-US" sz="5400" dirty="0">
                <a:solidFill>
                  <a:srgbClr val="FFFFFF"/>
                </a:solidFill>
                <a:latin typeface="Forum Bold"/>
              </a:endParaRPr>
            </a:p>
            <a:p>
              <a:pPr algn="ctr">
                <a:lnSpc>
                  <a:spcPts val="10444"/>
                </a:lnSpc>
              </a:pPr>
              <a:endParaRPr lang="en-US" sz="5400" dirty="0">
                <a:solidFill>
                  <a:srgbClr val="FFFFFF"/>
                </a:solidFill>
                <a:latin typeface="Forum Bold"/>
              </a:endParaRPr>
            </a:p>
          </p:txBody>
        </p:sp>
        <p:sp>
          <p:nvSpPr>
            <p:cNvPr id="6" name="TextBox 6"/>
            <p:cNvSpPr txBox="1"/>
            <p:nvPr/>
          </p:nvSpPr>
          <p:spPr>
            <a:xfrm>
              <a:off x="0" y="7153871"/>
              <a:ext cx="14275252" cy="655621"/>
            </a:xfrm>
            <a:prstGeom prst="rect">
              <a:avLst/>
            </a:prstGeom>
          </p:spPr>
          <p:txBody>
            <a:bodyPr lIns="0" tIns="0" rIns="0" bIns="0" rtlCol="0" anchor="t">
              <a:spAutoFit/>
            </a:bodyPr>
            <a:lstStyle/>
            <a:p>
              <a:pPr marL="0" lvl="0" indent="0" algn="ctr">
                <a:lnSpc>
                  <a:spcPts val="4116"/>
                </a:lnSpc>
                <a:spcBef>
                  <a:spcPct val="0"/>
                </a:spcBef>
              </a:pPr>
              <a:endParaRPr/>
            </a:p>
          </p:txBody>
        </p:sp>
      </p:grpSp>
      <p:pic>
        <p:nvPicPr>
          <p:cNvPr id="7" name="Picture 7"/>
          <p:cNvPicPr>
            <a:picLocks noChangeAspect="1"/>
          </p:cNvPicPr>
          <p:nvPr/>
        </p:nvPicPr>
        <p:blipFill>
          <a:blip r:embed="rId4"/>
          <a:srcRect/>
          <a:stretch>
            <a:fillRect/>
          </a:stretch>
        </p:blipFill>
        <p:spPr>
          <a:xfrm>
            <a:off x="8106127" y="419100"/>
            <a:ext cx="3171473" cy="1921006"/>
          </a:xfrm>
          <a:prstGeom prst="rect">
            <a:avLst/>
          </a:prstGeom>
        </p:spPr>
      </p:pic>
      <p:pic>
        <p:nvPicPr>
          <p:cNvPr id="8" name="Picture 8"/>
          <p:cNvPicPr>
            <a:picLocks noChangeAspect="1"/>
          </p:cNvPicPr>
          <p:nvPr/>
        </p:nvPicPr>
        <p:blipFill>
          <a:blip r:embed="rId5"/>
          <a:srcRect/>
          <a:stretch>
            <a:fillRect/>
          </a:stretch>
        </p:blipFill>
        <p:spPr>
          <a:xfrm>
            <a:off x="12754989" y="5830729"/>
            <a:ext cx="6201330" cy="4670137"/>
          </a:xfrm>
          <a:prstGeom prst="rect">
            <a:avLst/>
          </a:prstGeom>
        </p:spPr>
      </p:pic>
      <p:pic>
        <p:nvPicPr>
          <p:cNvPr id="9" name="Picture 9"/>
          <p:cNvPicPr>
            <a:picLocks noChangeAspect="1"/>
          </p:cNvPicPr>
          <p:nvPr/>
        </p:nvPicPr>
        <p:blipFill>
          <a:blip r:embed="rId6"/>
          <a:srcRect/>
          <a:stretch>
            <a:fillRect/>
          </a:stretch>
        </p:blipFill>
        <p:spPr>
          <a:xfrm>
            <a:off x="6549763" y="5830729"/>
            <a:ext cx="6444155" cy="4818602"/>
          </a:xfrm>
          <a:prstGeom prst="rect">
            <a:avLst/>
          </a:prstGeom>
        </p:spPr>
      </p:pic>
      <p:pic>
        <p:nvPicPr>
          <p:cNvPr id="10" name="Picture 10"/>
          <p:cNvPicPr>
            <a:picLocks noChangeAspect="1"/>
          </p:cNvPicPr>
          <p:nvPr/>
        </p:nvPicPr>
        <p:blipFill>
          <a:blip r:embed="rId7"/>
          <a:srcRect/>
          <a:stretch>
            <a:fillRect/>
          </a:stretch>
        </p:blipFill>
        <p:spPr>
          <a:xfrm>
            <a:off x="-2484845" y="5830729"/>
            <a:ext cx="9272120" cy="5522365"/>
          </a:xfrm>
          <a:prstGeom prst="rect">
            <a:avLst/>
          </a:prstGeom>
        </p:spPr>
      </p:pic>
      <p:sp>
        <p:nvSpPr>
          <p:cNvPr id="11" name="TextBox 11"/>
          <p:cNvSpPr txBox="1"/>
          <p:nvPr/>
        </p:nvSpPr>
        <p:spPr>
          <a:xfrm>
            <a:off x="14173200" y="198419"/>
            <a:ext cx="4257017" cy="810863"/>
          </a:xfrm>
          <a:prstGeom prst="rect">
            <a:avLst/>
          </a:prstGeom>
        </p:spPr>
        <p:txBody>
          <a:bodyPr wrap="square" lIns="0" tIns="0" rIns="0" bIns="0" rtlCol="0" anchor="t">
            <a:spAutoFit/>
          </a:bodyPr>
          <a:lstStyle/>
          <a:p>
            <a:pPr algn="ctr">
              <a:lnSpc>
                <a:spcPts val="3336"/>
              </a:lnSpc>
            </a:pPr>
            <a:r>
              <a:rPr lang="en-US" sz="2383" dirty="0">
                <a:solidFill>
                  <a:srgbClr val="FFFFFF"/>
                </a:solidFill>
                <a:latin typeface="TT Drugs"/>
              </a:rPr>
              <a:t>November 22, 2022</a:t>
            </a:r>
          </a:p>
          <a:p>
            <a:pPr algn="ctr">
              <a:lnSpc>
                <a:spcPts val="3336"/>
              </a:lnSpc>
            </a:pPr>
            <a:endParaRPr lang="en-US" sz="2383" dirty="0">
              <a:solidFill>
                <a:srgbClr val="FFFFFF"/>
              </a:solidFill>
              <a:latin typeface="TT Drug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671577" y="-388396"/>
            <a:ext cx="14343539" cy="13070550"/>
          </a:xfrm>
          <a:prstGeom prst="rect">
            <a:avLst/>
          </a:prstGeom>
        </p:spPr>
      </p:pic>
      <p:sp>
        <p:nvSpPr>
          <p:cNvPr id="3" name="TextBox 3"/>
          <p:cNvSpPr txBox="1"/>
          <p:nvPr/>
        </p:nvSpPr>
        <p:spPr>
          <a:xfrm>
            <a:off x="0" y="1652270"/>
            <a:ext cx="18288000" cy="7606030"/>
          </a:xfrm>
          <a:prstGeom prst="rect">
            <a:avLst/>
          </a:prstGeom>
        </p:spPr>
        <p:txBody>
          <a:bodyPr lIns="0" tIns="0" rIns="0" bIns="0" rtlCol="0" anchor="t">
            <a:spAutoFit/>
          </a:bodyPr>
          <a:lstStyle/>
          <a:p>
            <a:pPr marL="928369" lvl="1" indent="-464185">
              <a:lnSpc>
                <a:spcPts val="6019"/>
              </a:lnSpc>
              <a:buFont typeface="Arial"/>
              <a:buChar char="•"/>
            </a:pPr>
            <a:r>
              <a:rPr lang="en-US" sz="4299" dirty="0">
                <a:solidFill>
                  <a:srgbClr val="FFFFFF"/>
                </a:solidFill>
                <a:latin typeface="Forum Bold"/>
              </a:rPr>
              <a:t>Airport License :  Valid </a:t>
            </a:r>
            <a:r>
              <a:rPr lang="en-US" sz="4299" dirty="0" err="1">
                <a:solidFill>
                  <a:srgbClr val="FFFFFF"/>
                </a:solidFill>
                <a:latin typeface="Forum Bold"/>
              </a:rPr>
              <a:t>upto</a:t>
            </a:r>
            <a:r>
              <a:rPr lang="en-US" sz="4299" dirty="0">
                <a:solidFill>
                  <a:srgbClr val="FFFFFF"/>
                </a:solidFill>
                <a:latin typeface="Forum Bold"/>
              </a:rPr>
              <a:t> 15.04.2023</a:t>
            </a:r>
          </a:p>
          <a:p>
            <a:pPr marL="928369" lvl="1" indent="-464185">
              <a:lnSpc>
                <a:spcPts val="6019"/>
              </a:lnSpc>
              <a:buFont typeface="Arial"/>
              <a:buChar char="•"/>
            </a:pPr>
            <a:r>
              <a:rPr lang="en-US" sz="4299" dirty="0">
                <a:solidFill>
                  <a:srgbClr val="FFFFFF"/>
                </a:solidFill>
                <a:latin typeface="Forum Bold"/>
              </a:rPr>
              <a:t>Runway :2990 </a:t>
            </a:r>
            <a:r>
              <a:rPr lang="en-US" sz="4299" dirty="0" err="1">
                <a:solidFill>
                  <a:srgbClr val="FFFFFF"/>
                </a:solidFill>
                <a:latin typeface="Forum Bold"/>
              </a:rPr>
              <a:t>mtr</a:t>
            </a:r>
            <a:r>
              <a:rPr lang="en-US" sz="4299" dirty="0">
                <a:solidFill>
                  <a:srgbClr val="FFFFFF"/>
                </a:solidFill>
                <a:latin typeface="Forum Bold"/>
              </a:rPr>
              <a:t>. X 45 </a:t>
            </a:r>
            <a:r>
              <a:rPr lang="en-US" sz="4299" dirty="0" err="1">
                <a:solidFill>
                  <a:srgbClr val="FFFFFF"/>
                </a:solidFill>
                <a:latin typeface="Forum Bold"/>
              </a:rPr>
              <a:t>mtr</a:t>
            </a:r>
            <a:r>
              <a:rPr lang="en-US" sz="4299" dirty="0">
                <a:solidFill>
                  <a:srgbClr val="FFFFFF"/>
                </a:solidFill>
                <a:latin typeface="Forum Bold"/>
              </a:rPr>
              <a:t>.</a:t>
            </a:r>
          </a:p>
          <a:p>
            <a:pPr marL="928369" lvl="1" indent="-464185">
              <a:lnSpc>
                <a:spcPts val="6019"/>
              </a:lnSpc>
              <a:buFont typeface="Arial"/>
              <a:buChar char="•"/>
            </a:pPr>
            <a:r>
              <a:rPr lang="en-US" sz="4299" dirty="0">
                <a:solidFill>
                  <a:srgbClr val="FFFFFF"/>
                </a:solidFill>
                <a:latin typeface="Forum Bold"/>
              </a:rPr>
              <a:t>Runway Orientation :Rwy. 05/23</a:t>
            </a:r>
          </a:p>
          <a:p>
            <a:pPr marL="928369" lvl="1" indent="-464185">
              <a:lnSpc>
                <a:spcPts val="6019"/>
              </a:lnSpc>
              <a:buFont typeface="Arial"/>
              <a:buChar char="•"/>
            </a:pPr>
            <a:r>
              <a:rPr lang="en-US" sz="4299" dirty="0">
                <a:solidFill>
                  <a:srgbClr val="FFFFFF"/>
                </a:solidFill>
                <a:latin typeface="Forum Bold"/>
              </a:rPr>
              <a:t>Taxiways :5</a:t>
            </a:r>
          </a:p>
          <a:p>
            <a:pPr marL="928369" lvl="1" indent="-464185">
              <a:lnSpc>
                <a:spcPts val="6019"/>
              </a:lnSpc>
              <a:buFont typeface="Arial"/>
              <a:buChar char="•"/>
            </a:pPr>
            <a:r>
              <a:rPr lang="en-US" sz="4299" dirty="0">
                <a:solidFill>
                  <a:srgbClr val="FFFFFF"/>
                </a:solidFill>
                <a:latin typeface="Forum Bold"/>
              </a:rPr>
              <a:t>Parking Bays :10(additional 7 bays are in the final stages of commissioning)</a:t>
            </a:r>
          </a:p>
          <a:p>
            <a:pPr marL="928369" lvl="1" indent="-464185">
              <a:lnSpc>
                <a:spcPts val="6019"/>
              </a:lnSpc>
              <a:buFont typeface="Arial"/>
              <a:buChar char="•"/>
            </a:pPr>
            <a:r>
              <a:rPr lang="en-US" sz="4299" dirty="0">
                <a:solidFill>
                  <a:srgbClr val="FFFFFF"/>
                </a:solidFill>
                <a:latin typeface="Forum Bold"/>
              </a:rPr>
              <a:t>Surveillance :ADS-B</a:t>
            </a:r>
          </a:p>
          <a:p>
            <a:pPr marL="928369" lvl="1" indent="-464185">
              <a:lnSpc>
                <a:spcPts val="6019"/>
              </a:lnSpc>
              <a:buFont typeface="Arial"/>
              <a:buChar char="•"/>
            </a:pPr>
            <a:r>
              <a:rPr lang="en-US" sz="4299" dirty="0">
                <a:solidFill>
                  <a:srgbClr val="FFFFFF"/>
                </a:solidFill>
                <a:latin typeface="Forum Bold"/>
              </a:rPr>
              <a:t>No. of diversion allowed : 2(max)</a:t>
            </a:r>
          </a:p>
          <a:p>
            <a:pPr marL="928369" lvl="1" indent="-464185">
              <a:lnSpc>
                <a:spcPts val="6019"/>
              </a:lnSpc>
              <a:buFont typeface="Arial"/>
              <a:buChar char="•"/>
            </a:pPr>
            <a:r>
              <a:rPr lang="en-US" sz="4299" dirty="0">
                <a:solidFill>
                  <a:srgbClr val="FFFFFF"/>
                </a:solidFill>
                <a:latin typeface="Forum Bold"/>
              </a:rPr>
              <a:t>No. of night parking's :3(max)</a:t>
            </a:r>
          </a:p>
          <a:p>
            <a:pPr marL="928369" lvl="1" indent="-464185">
              <a:lnSpc>
                <a:spcPts val="6019"/>
              </a:lnSpc>
              <a:buFont typeface="Arial"/>
              <a:buChar char="•"/>
            </a:pPr>
            <a:r>
              <a:rPr lang="en-US" sz="4299" dirty="0">
                <a:solidFill>
                  <a:srgbClr val="FFFFFF"/>
                </a:solidFill>
                <a:latin typeface="Forum Bold"/>
              </a:rPr>
              <a:t>NSOP with permanent : 2 (LMW &amp; </a:t>
            </a:r>
            <a:r>
              <a:rPr lang="en-US" sz="4299" dirty="0" err="1">
                <a:solidFill>
                  <a:srgbClr val="FFFFFF"/>
                </a:solidFill>
                <a:latin typeface="Forum Bold"/>
              </a:rPr>
              <a:t>Thriveni</a:t>
            </a:r>
            <a:r>
              <a:rPr lang="en-US" sz="4299" dirty="0">
                <a:solidFill>
                  <a:srgbClr val="FFFFFF"/>
                </a:solidFill>
                <a:latin typeface="Forum Bold"/>
              </a:rPr>
              <a:t> Earth base in Coimbatore Movers)</a:t>
            </a:r>
          </a:p>
          <a:p>
            <a:pPr marL="928369" lvl="1" indent="-464185" algn="l">
              <a:lnSpc>
                <a:spcPts val="6019"/>
              </a:lnSpc>
              <a:buFont typeface="Arial"/>
              <a:buChar char="•"/>
            </a:pPr>
            <a:r>
              <a:rPr lang="en-US" sz="4299" dirty="0">
                <a:solidFill>
                  <a:srgbClr val="FFFFFF"/>
                </a:solidFill>
                <a:latin typeface="Forum Bold"/>
              </a:rPr>
              <a:t>Critical Aircraft : A321</a:t>
            </a:r>
          </a:p>
        </p:txBody>
      </p:sp>
      <p:sp>
        <p:nvSpPr>
          <p:cNvPr id="4" name="TextBox 4"/>
          <p:cNvSpPr txBox="1"/>
          <p:nvPr/>
        </p:nvSpPr>
        <p:spPr>
          <a:xfrm>
            <a:off x="2216693" y="-171450"/>
            <a:ext cx="13854614" cy="1543050"/>
          </a:xfrm>
          <a:prstGeom prst="rect">
            <a:avLst/>
          </a:prstGeom>
        </p:spPr>
        <p:txBody>
          <a:bodyPr lIns="0" tIns="0" rIns="0" bIns="0" rtlCol="0" anchor="t">
            <a:spAutoFit/>
          </a:bodyPr>
          <a:lstStyle/>
          <a:p>
            <a:pPr algn="ctr">
              <a:lnSpc>
                <a:spcPts val="12599"/>
              </a:lnSpc>
            </a:pPr>
            <a:r>
              <a:rPr lang="en-US" sz="9000">
                <a:solidFill>
                  <a:srgbClr val="FFFFFF"/>
                </a:solidFill>
                <a:latin typeface="Forum"/>
              </a:rPr>
              <a:t>Runway Specifications</a:t>
            </a:r>
          </a:p>
        </p:txBody>
      </p:sp>
      <p:pic>
        <p:nvPicPr>
          <p:cNvPr id="1028" name="Picture 4" descr="Airport runways: What do those big numbers mean?">
            <a:extLst>
              <a:ext uri="{FF2B5EF4-FFF2-40B4-BE49-F238E27FC236}">
                <a16:creationId xmlns:a16="http://schemas.microsoft.com/office/drawing/2014/main" id="{79C91E03-60EB-BC8A-C205-3DCE7A255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0" y="1181100"/>
            <a:ext cx="7315200" cy="3514265"/>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03538">
            <a:off x="11708642" y="-527503"/>
            <a:ext cx="7370885" cy="6440311"/>
          </a:xfrm>
          <a:prstGeom prst="rect">
            <a:avLst/>
          </a:prstGeom>
        </p:spPr>
      </p:pic>
      <p:sp>
        <p:nvSpPr>
          <p:cNvPr id="3" name="TextBox 3"/>
          <p:cNvSpPr txBox="1"/>
          <p:nvPr/>
        </p:nvSpPr>
        <p:spPr>
          <a:xfrm>
            <a:off x="3023603" y="333375"/>
            <a:ext cx="13829964" cy="1381125"/>
          </a:xfrm>
          <a:prstGeom prst="rect">
            <a:avLst/>
          </a:prstGeom>
        </p:spPr>
        <p:txBody>
          <a:bodyPr lIns="0" tIns="0" rIns="0" bIns="0" rtlCol="0" anchor="t">
            <a:spAutoFit/>
          </a:bodyPr>
          <a:lstStyle/>
          <a:p>
            <a:pPr>
              <a:lnSpc>
                <a:spcPts val="10800"/>
              </a:lnSpc>
            </a:pPr>
            <a:r>
              <a:rPr lang="en-US" sz="9000">
                <a:solidFill>
                  <a:srgbClr val="3D7692"/>
                </a:solidFill>
                <a:latin typeface="Forum"/>
              </a:rPr>
              <a:t>FOOD &amp;SHOP OUTLETS</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8825" y="1714500"/>
            <a:ext cx="7497804" cy="4565627"/>
          </a:xfrm>
          <a:prstGeom prst="rect">
            <a:avLst/>
          </a:prstGeom>
        </p:spPr>
      </p:pic>
      <p:pic>
        <p:nvPicPr>
          <p:cNvPr id="5" name="Picture 5"/>
          <p:cNvPicPr>
            <a:picLocks noChangeAspect="1"/>
          </p:cNvPicPr>
          <p:nvPr/>
        </p:nvPicPr>
        <p:blipFill>
          <a:blip r:embed="rId5"/>
          <a:srcRect t="4500" b="4500"/>
          <a:stretch>
            <a:fillRect/>
          </a:stretch>
        </p:blipFill>
        <p:spPr>
          <a:xfrm>
            <a:off x="649455" y="2149603"/>
            <a:ext cx="6847240" cy="3695422"/>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5659" y="6133476"/>
            <a:ext cx="7040970" cy="4287448"/>
          </a:xfrm>
          <a:prstGeom prst="rect">
            <a:avLst/>
          </a:prstGeom>
        </p:spPr>
      </p:pic>
      <p:pic>
        <p:nvPicPr>
          <p:cNvPr id="7" name="Picture 7"/>
          <p:cNvPicPr>
            <a:picLocks noChangeAspect="1"/>
          </p:cNvPicPr>
          <p:nvPr/>
        </p:nvPicPr>
        <p:blipFill>
          <a:blip r:embed="rId6"/>
          <a:srcRect t="5156" b="5156"/>
          <a:stretch>
            <a:fillRect/>
          </a:stretch>
        </p:blipFill>
        <p:spPr>
          <a:xfrm>
            <a:off x="1098545" y="6412160"/>
            <a:ext cx="6398150" cy="3596157"/>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44000" y="1992679"/>
            <a:ext cx="7257798" cy="4419480"/>
          </a:xfrm>
          <a:prstGeom prst="rect">
            <a:avLst/>
          </a:prstGeom>
        </p:spPr>
      </p:pic>
      <p:pic>
        <p:nvPicPr>
          <p:cNvPr id="9" name="Picture 9"/>
          <p:cNvPicPr>
            <a:picLocks noChangeAspect="1"/>
          </p:cNvPicPr>
          <p:nvPr/>
        </p:nvPicPr>
        <p:blipFill>
          <a:blip r:embed="rId7"/>
          <a:srcRect t="7931" b="19490"/>
          <a:stretch>
            <a:fillRect/>
          </a:stretch>
        </p:blipFill>
        <p:spPr>
          <a:xfrm>
            <a:off x="9490641" y="2393489"/>
            <a:ext cx="6777747" cy="3451535"/>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50616" y="6067460"/>
            <a:ext cx="6929449" cy="4219540"/>
          </a:xfrm>
          <a:prstGeom prst="rect">
            <a:avLst/>
          </a:prstGeom>
        </p:spPr>
      </p:pic>
      <p:pic>
        <p:nvPicPr>
          <p:cNvPr id="11" name="Picture 11"/>
          <p:cNvPicPr>
            <a:picLocks noChangeAspect="1"/>
          </p:cNvPicPr>
          <p:nvPr/>
        </p:nvPicPr>
        <p:blipFill>
          <a:blip r:embed="rId8"/>
          <a:srcRect r="5569" b="13741"/>
          <a:stretch>
            <a:fillRect/>
          </a:stretch>
        </p:blipFill>
        <p:spPr>
          <a:xfrm>
            <a:off x="9770881" y="6412160"/>
            <a:ext cx="6027739" cy="35961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671577" y="-388396"/>
            <a:ext cx="14343539" cy="1307055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815053" y="0"/>
            <a:ext cx="7013402" cy="4270661"/>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519805" cy="457902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63936" y="5757499"/>
            <a:ext cx="7040970" cy="4287448"/>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705120" y="5999552"/>
            <a:ext cx="7123335" cy="4337602"/>
          </a:xfrm>
          <a:prstGeom prst="rect">
            <a:avLst/>
          </a:prstGeom>
        </p:spPr>
      </p:pic>
      <p:pic>
        <p:nvPicPr>
          <p:cNvPr id="7" name="Picture 7"/>
          <p:cNvPicPr>
            <a:picLocks noChangeAspect="1"/>
          </p:cNvPicPr>
          <p:nvPr/>
        </p:nvPicPr>
        <p:blipFill>
          <a:blip r:embed="rId5"/>
          <a:srcRect l="2094" t="4909" r="1251" b="18226"/>
          <a:stretch>
            <a:fillRect/>
          </a:stretch>
        </p:blipFill>
        <p:spPr>
          <a:xfrm>
            <a:off x="363936" y="245022"/>
            <a:ext cx="6562110" cy="4042426"/>
          </a:xfrm>
          <a:prstGeom prst="rect">
            <a:avLst/>
          </a:prstGeom>
        </p:spPr>
      </p:pic>
      <p:pic>
        <p:nvPicPr>
          <p:cNvPr id="8" name="Picture 8"/>
          <p:cNvPicPr>
            <a:picLocks noChangeAspect="1"/>
          </p:cNvPicPr>
          <p:nvPr/>
        </p:nvPicPr>
        <p:blipFill>
          <a:blip r:embed="rId6"/>
          <a:srcRect t="3744" b="15844"/>
          <a:stretch>
            <a:fillRect/>
          </a:stretch>
        </p:blipFill>
        <p:spPr>
          <a:xfrm>
            <a:off x="11288059" y="245022"/>
            <a:ext cx="6067389" cy="3662756"/>
          </a:xfrm>
          <a:prstGeom prst="rect">
            <a:avLst/>
          </a:prstGeom>
        </p:spPr>
      </p:pic>
      <p:pic>
        <p:nvPicPr>
          <p:cNvPr id="9" name="Picture 9"/>
          <p:cNvPicPr>
            <a:picLocks noChangeAspect="1"/>
          </p:cNvPicPr>
          <p:nvPr/>
        </p:nvPicPr>
        <p:blipFill>
          <a:blip r:embed="rId7"/>
          <a:srcRect l="3386" t="8493" r="1975" b="4306"/>
          <a:stretch>
            <a:fillRect/>
          </a:stretch>
        </p:blipFill>
        <p:spPr>
          <a:xfrm>
            <a:off x="898744" y="6043059"/>
            <a:ext cx="6027303" cy="3716328"/>
          </a:xfrm>
          <a:prstGeom prst="rect">
            <a:avLst/>
          </a:prstGeom>
        </p:spPr>
      </p:pic>
      <p:pic>
        <p:nvPicPr>
          <p:cNvPr id="10" name="Picture 10"/>
          <p:cNvPicPr>
            <a:picLocks noChangeAspect="1"/>
          </p:cNvPicPr>
          <p:nvPr/>
        </p:nvPicPr>
        <p:blipFill>
          <a:blip r:embed="rId8"/>
          <a:srcRect l="10858" t="12229" r="6125" b="10081"/>
          <a:stretch>
            <a:fillRect/>
          </a:stretch>
        </p:blipFill>
        <p:spPr>
          <a:xfrm>
            <a:off x="11288059" y="6296093"/>
            <a:ext cx="6067389" cy="37488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8523" y="297658"/>
            <a:ext cx="7040970" cy="4287448"/>
          </a:xfrm>
          <a:prstGeom prst="rect">
            <a:avLst/>
          </a:prstGeom>
        </p:spPr>
      </p:pic>
      <p:pic>
        <p:nvPicPr>
          <p:cNvPr id="3" name="Picture 3"/>
          <p:cNvPicPr>
            <a:picLocks noChangeAspect="1"/>
          </p:cNvPicPr>
          <p:nvPr/>
        </p:nvPicPr>
        <p:blipFill>
          <a:blip r:embed="rId4"/>
          <a:srcRect/>
          <a:stretch>
            <a:fillRect/>
          </a:stretch>
        </p:blipFill>
        <p:spPr>
          <a:xfrm rot="5400000">
            <a:off x="11058924" y="3655519"/>
            <a:ext cx="8989405" cy="785449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21542" y="488158"/>
            <a:ext cx="7122969" cy="433737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21542" y="5823919"/>
            <a:ext cx="7771743" cy="473243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8523" y="5823919"/>
            <a:ext cx="7771743" cy="4732437"/>
          </a:xfrm>
          <a:prstGeom prst="rect">
            <a:avLst/>
          </a:prstGeom>
        </p:spPr>
      </p:pic>
      <p:pic>
        <p:nvPicPr>
          <p:cNvPr id="7" name="Picture 7"/>
          <p:cNvPicPr>
            <a:picLocks noChangeAspect="1"/>
          </p:cNvPicPr>
          <p:nvPr/>
        </p:nvPicPr>
        <p:blipFill>
          <a:blip r:embed="rId5"/>
          <a:srcRect l="1556" t="15875" r="5151" b="16062"/>
          <a:stretch>
            <a:fillRect/>
          </a:stretch>
        </p:blipFill>
        <p:spPr>
          <a:xfrm>
            <a:off x="984401" y="690973"/>
            <a:ext cx="6346956" cy="3500818"/>
          </a:xfrm>
          <a:prstGeom prst="rect">
            <a:avLst/>
          </a:prstGeom>
        </p:spPr>
      </p:pic>
      <p:pic>
        <p:nvPicPr>
          <p:cNvPr id="8" name="Picture 8"/>
          <p:cNvPicPr>
            <a:picLocks noChangeAspect="1"/>
          </p:cNvPicPr>
          <p:nvPr/>
        </p:nvPicPr>
        <p:blipFill>
          <a:blip r:embed="rId6"/>
          <a:srcRect l="3971" t="6597" r="11540" b="26390"/>
          <a:stretch>
            <a:fillRect/>
          </a:stretch>
        </p:blipFill>
        <p:spPr>
          <a:xfrm>
            <a:off x="984401" y="6274071"/>
            <a:ext cx="7114646" cy="3852083"/>
          </a:xfrm>
          <a:prstGeom prst="rect">
            <a:avLst/>
          </a:prstGeom>
        </p:spPr>
      </p:pic>
      <p:pic>
        <p:nvPicPr>
          <p:cNvPr id="9" name="Picture 9"/>
          <p:cNvPicPr>
            <a:picLocks noChangeAspect="1"/>
          </p:cNvPicPr>
          <p:nvPr/>
        </p:nvPicPr>
        <p:blipFill>
          <a:blip r:embed="rId7"/>
          <a:srcRect l="4822" t="8833" r="3879" b="7315"/>
          <a:stretch>
            <a:fillRect/>
          </a:stretch>
        </p:blipFill>
        <p:spPr>
          <a:xfrm>
            <a:off x="10290761" y="808020"/>
            <a:ext cx="5840177" cy="3893591"/>
          </a:xfrm>
          <a:prstGeom prst="rect">
            <a:avLst/>
          </a:prstGeom>
        </p:spPr>
      </p:pic>
      <p:pic>
        <p:nvPicPr>
          <p:cNvPr id="10" name="Picture 10"/>
          <p:cNvPicPr>
            <a:picLocks noChangeAspect="1"/>
          </p:cNvPicPr>
          <p:nvPr/>
        </p:nvPicPr>
        <p:blipFill>
          <a:blip r:embed="rId8"/>
          <a:srcRect l="8200" t="19138" r="9713" b="12897"/>
          <a:stretch>
            <a:fillRect/>
          </a:stretch>
        </p:blipFill>
        <p:spPr>
          <a:xfrm>
            <a:off x="10148544" y="6254120"/>
            <a:ext cx="7117739" cy="38720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05" b="1705"/>
          <a:stretch>
            <a:fillRect/>
          </a:stretch>
        </p:blipFill>
        <p:spPr>
          <a:xfrm rot="-1739433">
            <a:off x="11937857" y="-3174255"/>
            <a:ext cx="8505536" cy="11064583"/>
          </a:xfrm>
          <a:prstGeom prst="rect">
            <a:avLst/>
          </a:prstGeom>
        </p:spPr>
      </p:pic>
      <p:pic>
        <p:nvPicPr>
          <p:cNvPr id="3" name="Picture 3"/>
          <p:cNvPicPr>
            <a:picLocks noChangeAspect="1"/>
          </p:cNvPicPr>
          <p:nvPr/>
        </p:nvPicPr>
        <p:blipFill>
          <a:blip r:embed="rId3"/>
          <a:srcRect/>
          <a:stretch>
            <a:fillRect/>
          </a:stretch>
        </p:blipFill>
        <p:spPr>
          <a:xfrm rot="-6460999">
            <a:off x="-2355291" y="-3294209"/>
            <a:ext cx="5758981" cy="11575841"/>
          </a:xfrm>
          <a:prstGeom prst="rect">
            <a:avLst/>
          </a:prstGeom>
        </p:spPr>
      </p:pic>
      <p:sp>
        <p:nvSpPr>
          <p:cNvPr id="4" name="TextBox 4"/>
          <p:cNvSpPr txBox="1"/>
          <p:nvPr/>
        </p:nvSpPr>
        <p:spPr>
          <a:xfrm>
            <a:off x="1028700" y="1884746"/>
            <a:ext cx="7345274" cy="7606256"/>
          </a:xfrm>
          <a:prstGeom prst="rect">
            <a:avLst/>
          </a:prstGeom>
        </p:spPr>
        <p:txBody>
          <a:bodyPr lIns="0" tIns="0" rIns="0" bIns="0" rtlCol="0" anchor="t">
            <a:spAutoFit/>
          </a:bodyPr>
          <a:lstStyle/>
          <a:p>
            <a:pPr marL="926447" lvl="1" indent="-463224">
              <a:lnSpc>
                <a:spcPts val="6007"/>
              </a:lnSpc>
              <a:buFont typeface="Arial"/>
              <a:buChar char="•"/>
            </a:pPr>
            <a:r>
              <a:rPr lang="en-US" sz="4291" dirty="0">
                <a:solidFill>
                  <a:srgbClr val="FFFFFF"/>
                </a:solidFill>
                <a:latin typeface="Forum Bold"/>
              </a:rPr>
              <a:t>RAMRAJ GARMENT OUTLET </a:t>
            </a:r>
          </a:p>
          <a:p>
            <a:pPr marL="926447" lvl="1" indent="-463224">
              <a:lnSpc>
                <a:spcPts val="6007"/>
              </a:lnSpc>
              <a:buFont typeface="Arial"/>
              <a:buChar char="•"/>
            </a:pPr>
            <a:r>
              <a:rPr lang="en-US" sz="4291" dirty="0">
                <a:solidFill>
                  <a:srgbClr val="FFFFFF"/>
                </a:solidFill>
                <a:latin typeface="Forum Bold"/>
              </a:rPr>
              <a:t>RAMYAM TEXTILE SHOP</a:t>
            </a:r>
          </a:p>
          <a:p>
            <a:pPr marL="926447" lvl="1" indent="-463224">
              <a:lnSpc>
                <a:spcPts val="6007"/>
              </a:lnSpc>
              <a:buFont typeface="Arial"/>
              <a:buChar char="•"/>
            </a:pPr>
            <a:r>
              <a:rPr lang="en-US" sz="4291" dirty="0">
                <a:solidFill>
                  <a:srgbClr val="FFFFFF"/>
                </a:solidFill>
                <a:latin typeface="Forum Bold"/>
              </a:rPr>
              <a:t>TRIBAL HANDICRAFTS OUTLET(TRIFED)</a:t>
            </a:r>
          </a:p>
          <a:p>
            <a:pPr marL="926447" lvl="1" indent="-463224">
              <a:lnSpc>
                <a:spcPts val="6007"/>
              </a:lnSpc>
              <a:buFont typeface="Arial"/>
              <a:buChar char="•"/>
            </a:pPr>
            <a:r>
              <a:rPr lang="en-US" sz="4291" dirty="0">
                <a:solidFill>
                  <a:srgbClr val="FFFFFF"/>
                </a:solidFill>
                <a:latin typeface="Forum Bold"/>
              </a:rPr>
              <a:t>POOMPUHAR OUTLET</a:t>
            </a:r>
          </a:p>
          <a:p>
            <a:pPr marL="926447" lvl="1" indent="-463224">
              <a:lnSpc>
                <a:spcPts val="6007"/>
              </a:lnSpc>
              <a:buFont typeface="Arial"/>
              <a:buChar char="•"/>
            </a:pPr>
            <a:r>
              <a:rPr lang="en-US" sz="4291" dirty="0">
                <a:solidFill>
                  <a:srgbClr val="FFFFFF"/>
                </a:solidFill>
                <a:latin typeface="Forum Bold"/>
              </a:rPr>
              <a:t>AYURVEDIC COSMETIC PRODUCTS OUTLETS</a:t>
            </a:r>
          </a:p>
          <a:p>
            <a:pPr marL="926447" lvl="1" indent="-463224">
              <a:lnSpc>
                <a:spcPts val="6007"/>
              </a:lnSpc>
              <a:buFont typeface="Arial"/>
              <a:buChar char="•"/>
            </a:pPr>
            <a:r>
              <a:rPr lang="en-US" sz="4291" dirty="0">
                <a:solidFill>
                  <a:srgbClr val="FFFFFF"/>
                </a:solidFill>
                <a:latin typeface="Forum Bold"/>
              </a:rPr>
              <a:t>ARTIFICIAL JEWELLERY OUTLET</a:t>
            </a:r>
          </a:p>
          <a:p>
            <a:pPr marL="926447" lvl="1" indent="-463224" algn="l">
              <a:lnSpc>
                <a:spcPts val="6007"/>
              </a:lnSpc>
              <a:buFont typeface="Arial"/>
              <a:buChar char="•"/>
            </a:pPr>
            <a:r>
              <a:rPr lang="en-US" sz="4291" dirty="0">
                <a:solidFill>
                  <a:srgbClr val="FFFFFF"/>
                </a:solidFill>
                <a:latin typeface="Forum Bold"/>
              </a:rPr>
              <a:t>TRAVEL REQUISITES OUTLET</a:t>
            </a:r>
          </a:p>
        </p:txBody>
      </p:sp>
      <p:sp>
        <p:nvSpPr>
          <p:cNvPr id="5" name="TextBox 5"/>
          <p:cNvSpPr txBox="1"/>
          <p:nvPr/>
        </p:nvSpPr>
        <p:spPr>
          <a:xfrm>
            <a:off x="3739299" y="-3026"/>
            <a:ext cx="10809403" cy="1381125"/>
          </a:xfrm>
          <a:prstGeom prst="rect">
            <a:avLst/>
          </a:prstGeom>
        </p:spPr>
        <p:txBody>
          <a:bodyPr lIns="0" tIns="0" rIns="0" bIns="0" rtlCol="0" anchor="t">
            <a:spAutoFit/>
          </a:bodyPr>
          <a:lstStyle/>
          <a:p>
            <a:pPr>
              <a:lnSpc>
                <a:spcPts val="10800"/>
              </a:lnSpc>
            </a:pPr>
            <a:r>
              <a:rPr lang="en-US" sz="9000" dirty="0">
                <a:solidFill>
                  <a:srgbClr val="FFFFFF"/>
                </a:solidFill>
                <a:latin typeface="Forum Bold"/>
              </a:rPr>
              <a:t>CONCESSIONAIRES</a:t>
            </a:r>
          </a:p>
        </p:txBody>
      </p:sp>
      <p:pic>
        <p:nvPicPr>
          <p:cNvPr id="6" name="Picture 6"/>
          <p:cNvPicPr>
            <a:picLocks noChangeAspect="1"/>
          </p:cNvPicPr>
          <p:nvPr/>
        </p:nvPicPr>
        <p:blipFill>
          <a:blip r:embed="rId4"/>
          <a:srcRect b="18365"/>
          <a:stretch>
            <a:fillRect/>
          </a:stretch>
        </p:blipFill>
        <p:spPr>
          <a:xfrm rot="-2571200">
            <a:off x="9900369" y="4741287"/>
            <a:ext cx="10424895" cy="7755012"/>
          </a:xfrm>
          <a:prstGeom prst="rect">
            <a:avLst/>
          </a:prstGeom>
        </p:spPr>
      </p:pic>
      <p:sp>
        <p:nvSpPr>
          <p:cNvPr id="7" name="TextBox 7"/>
          <p:cNvSpPr txBox="1"/>
          <p:nvPr/>
        </p:nvSpPr>
        <p:spPr>
          <a:xfrm>
            <a:off x="9356006" y="1884746"/>
            <a:ext cx="7903294" cy="7606030"/>
          </a:xfrm>
          <a:prstGeom prst="rect">
            <a:avLst/>
          </a:prstGeom>
        </p:spPr>
        <p:txBody>
          <a:bodyPr lIns="0" tIns="0" rIns="0" bIns="0" rtlCol="0" anchor="t">
            <a:spAutoFit/>
          </a:bodyPr>
          <a:lstStyle/>
          <a:p>
            <a:pPr marL="928369" lvl="1" indent="-464185">
              <a:lnSpc>
                <a:spcPts val="6019"/>
              </a:lnSpc>
              <a:buFont typeface="Arial"/>
              <a:buChar char="•"/>
            </a:pPr>
            <a:r>
              <a:rPr lang="en-US" sz="4299">
                <a:solidFill>
                  <a:srgbClr val="FFFFFF"/>
                </a:solidFill>
                <a:latin typeface="Forum Bold"/>
              </a:rPr>
              <a:t>RESTAURANT AND SNACK BAR </a:t>
            </a:r>
          </a:p>
          <a:p>
            <a:pPr marL="928369" lvl="1" indent="-464185">
              <a:lnSpc>
                <a:spcPts val="6019"/>
              </a:lnSpc>
              <a:buFont typeface="Arial"/>
              <a:buChar char="•"/>
            </a:pPr>
            <a:r>
              <a:rPr lang="en-US" sz="4299">
                <a:solidFill>
                  <a:srgbClr val="FFFFFF"/>
                </a:solidFill>
                <a:latin typeface="Forum Bold"/>
              </a:rPr>
              <a:t>RESTAURANT – ANNAPOORNA</a:t>
            </a:r>
          </a:p>
          <a:p>
            <a:pPr marL="928369" lvl="1" indent="-464185">
              <a:lnSpc>
                <a:spcPts val="6019"/>
              </a:lnSpc>
              <a:buFont typeface="Arial"/>
              <a:buChar char="•"/>
            </a:pPr>
            <a:r>
              <a:rPr lang="en-US" sz="4299">
                <a:solidFill>
                  <a:srgbClr val="FFFFFF"/>
                </a:solidFill>
                <a:latin typeface="Forum Bold"/>
              </a:rPr>
              <a:t>COOKIE MAN</a:t>
            </a:r>
          </a:p>
          <a:p>
            <a:pPr marL="928369" lvl="1" indent="-464185">
              <a:lnSpc>
                <a:spcPts val="6019"/>
              </a:lnSpc>
              <a:buFont typeface="Arial"/>
              <a:buChar char="•"/>
            </a:pPr>
            <a:r>
              <a:rPr lang="en-US" sz="4299">
                <a:solidFill>
                  <a:srgbClr val="FFFFFF"/>
                </a:solidFill>
                <a:latin typeface="Forum Bold"/>
              </a:rPr>
              <a:t>OPEN DOORS AT INTL SHA</a:t>
            </a:r>
          </a:p>
          <a:p>
            <a:pPr marL="928369" lvl="1" indent="-464185">
              <a:lnSpc>
                <a:spcPts val="6019"/>
              </a:lnSpc>
              <a:buFont typeface="Arial"/>
              <a:buChar char="•"/>
            </a:pPr>
            <a:r>
              <a:rPr lang="en-US" sz="4299">
                <a:solidFill>
                  <a:srgbClr val="FFFFFF"/>
                </a:solidFill>
                <a:latin typeface="Forum Bold"/>
              </a:rPr>
              <a:t>OPEN DOORS ARRIVAL</a:t>
            </a:r>
          </a:p>
          <a:p>
            <a:pPr marL="928369" lvl="1" indent="-464185">
              <a:lnSpc>
                <a:spcPts val="6019"/>
              </a:lnSpc>
              <a:buFont typeface="Arial"/>
              <a:buChar char="•"/>
            </a:pPr>
            <a:r>
              <a:rPr lang="en-US" sz="4299">
                <a:solidFill>
                  <a:srgbClr val="FFFFFF"/>
                </a:solidFill>
                <a:latin typeface="Forum Bold"/>
              </a:rPr>
              <a:t>SOKLET</a:t>
            </a:r>
          </a:p>
          <a:p>
            <a:pPr marL="928369" lvl="1" indent="-464185">
              <a:lnSpc>
                <a:spcPts val="6019"/>
              </a:lnSpc>
              <a:buFont typeface="Arial"/>
              <a:buChar char="•"/>
            </a:pPr>
            <a:r>
              <a:rPr lang="en-US" sz="4299">
                <a:solidFill>
                  <a:srgbClr val="FFFFFF"/>
                </a:solidFill>
                <a:latin typeface="Forum Bold"/>
              </a:rPr>
              <a:t>SRI KRISHNA SWEETS </a:t>
            </a:r>
          </a:p>
          <a:p>
            <a:pPr marL="928369" lvl="1" indent="-464185">
              <a:lnSpc>
                <a:spcPts val="6019"/>
              </a:lnSpc>
              <a:buFont typeface="Arial"/>
              <a:buChar char="•"/>
            </a:pPr>
            <a:r>
              <a:rPr lang="en-US" sz="4299">
                <a:solidFill>
                  <a:srgbClr val="FFFFFF"/>
                </a:solidFill>
                <a:latin typeface="Forum Bold"/>
              </a:rPr>
              <a:t>SUGAR DOUGH </a:t>
            </a:r>
          </a:p>
          <a:p>
            <a:pPr marL="928369" lvl="1" indent="-464185">
              <a:lnSpc>
                <a:spcPts val="6019"/>
              </a:lnSpc>
              <a:buFont typeface="Arial"/>
              <a:buChar char="•"/>
            </a:pPr>
            <a:r>
              <a:rPr lang="en-US" sz="4299">
                <a:solidFill>
                  <a:srgbClr val="FFFFFF"/>
                </a:solidFill>
                <a:latin typeface="Forum Bold"/>
              </a:rPr>
              <a:t>MAGGI COUNTER</a:t>
            </a:r>
          </a:p>
          <a:p>
            <a:pPr marL="928369" lvl="1" indent="-464185">
              <a:lnSpc>
                <a:spcPts val="6019"/>
              </a:lnSpc>
              <a:buFont typeface="Arial"/>
              <a:buChar char="•"/>
            </a:pPr>
            <a:r>
              <a:rPr lang="en-US" sz="4299">
                <a:solidFill>
                  <a:srgbClr val="FFFFFF"/>
                </a:solidFill>
                <a:latin typeface="Forum Bold"/>
              </a:rPr>
              <a:t>BALAJI PURE VEG (CITY SIDE)</a:t>
            </a:r>
          </a:p>
        </p:txBody>
      </p:sp>
      <p:sp>
        <p:nvSpPr>
          <p:cNvPr id="8" name="AutoShape 8"/>
          <p:cNvSpPr/>
          <p:nvPr/>
        </p:nvSpPr>
        <p:spPr>
          <a:xfrm rot="5400000">
            <a:off x="6264375" y="5143027"/>
            <a:ext cx="5308156" cy="0"/>
          </a:xfrm>
          <a:prstGeom prst="line">
            <a:avLst/>
          </a:prstGeom>
          <a:ln w="9525" cap="rnd">
            <a:solidFill>
              <a:srgbClr val="FFFFFF"/>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504551" y="-4114800"/>
            <a:ext cx="8825308" cy="8229600"/>
          </a:xfrm>
          <a:prstGeom prst="rect">
            <a:avLst/>
          </a:prstGeom>
        </p:spPr>
      </p:pic>
      <p:pic>
        <p:nvPicPr>
          <p:cNvPr id="3" name="Picture 3"/>
          <p:cNvPicPr>
            <a:picLocks noChangeAspect="1"/>
          </p:cNvPicPr>
          <p:nvPr/>
        </p:nvPicPr>
        <p:blipFill>
          <a:blip r:embed="rId2"/>
          <a:srcRect/>
          <a:stretch>
            <a:fillRect/>
          </a:stretch>
        </p:blipFill>
        <p:spPr>
          <a:xfrm rot="-10303164">
            <a:off x="-2739336" y="-1815769"/>
            <a:ext cx="8825308" cy="8229600"/>
          </a:xfrm>
          <a:prstGeom prst="rect">
            <a:avLst/>
          </a:prstGeom>
        </p:spPr>
      </p:pic>
      <p:pic>
        <p:nvPicPr>
          <p:cNvPr id="4" name="Picture 4"/>
          <p:cNvPicPr>
            <a:picLocks noChangeAspect="1"/>
          </p:cNvPicPr>
          <p:nvPr/>
        </p:nvPicPr>
        <p:blipFill>
          <a:blip r:embed="rId3"/>
          <a:srcRect/>
          <a:stretch>
            <a:fillRect/>
          </a:stretch>
        </p:blipFill>
        <p:spPr>
          <a:xfrm rot="-9282381">
            <a:off x="-1966448" y="4068597"/>
            <a:ext cx="8814764" cy="9290924"/>
          </a:xfrm>
          <a:prstGeom prst="rect">
            <a:avLst/>
          </a:prstGeom>
        </p:spPr>
      </p:pic>
      <p:graphicFrame>
        <p:nvGraphicFramePr>
          <p:cNvPr id="5" name="Table 5"/>
          <p:cNvGraphicFramePr>
            <a:graphicFrameLocks noGrp="1"/>
          </p:cNvGraphicFramePr>
          <p:nvPr>
            <p:extLst>
              <p:ext uri="{D42A27DB-BD31-4B8C-83A1-F6EECF244321}">
                <p14:modId xmlns:p14="http://schemas.microsoft.com/office/powerpoint/2010/main" val="313716339"/>
              </p:ext>
            </p:extLst>
          </p:nvPr>
        </p:nvGraphicFramePr>
        <p:xfrm>
          <a:off x="208582" y="1371600"/>
          <a:ext cx="9164018" cy="8323707"/>
        </p:xfrm>
        <a:graphic>
          <a:graphicData uri="http://schemas.openxmlformats.org/drawingml/2006/table">
            <a:tbl>
              <a:tblPr/>
              <a:tblGrid>
                <a:gridCol w="3979425">
                  <a:extLst>
                    <a:ext uri="{9D8B030D-6E8A-4147-A177-3AD203B41FA5}">
                      <a16:colId xmlns:a16="http://schemas.microsoft.com/office/drawing/2014/main" val="20000"/>
                    </a:ext>
                  </a:extLst>
                </a:gridCol>
                <a:gridCol w="1795168">
                  <a:extLst>
                    <a:ext uri="{9D8B030D-6E8A-4147-A177-3AD203B41FA5}">
                      <a16:colId xmlns:a16="http://schemas.microsoft.com/office/drawing/2014/main" val="20001"/>
                    </a:ext>
                  </a:extLst>
                </a:gridCol>
                <a:gridCol w="3389425">
                  <a:extLst>
                    <a:ext uri="{9D8B030D-6E8A-4147-A177-3AD203B41FA5}">
                      <a16:colId xmlns:a16="http://schemas.microsoft.com/office/drawing/2014/main" val="20002"/>
                    </a:ext>
                  </a:extLst>
                </a:gridCol>
              </a:tblGrid>
              <a:tr h="2131699">
                <a:tc>
                  <a:txBody>
                    <a:bodyPr/>
                    <a:lstStyle/>
                    <a:p>
                      <a:pPr algn="l">
                        <a:defRPr/>
                      </a:pPr>
                      <a:r>
                        <a:rPr lang="en-US" sz="3300">
                          <a:solidFill>
                            <a:srgbClr val="FFFFFF"/>
                          </a:solidFill>
                          <a:latin typeface="Forum Bold"/>
                        </a:rPr>
                        <a:t>Vehicle Type</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a:solidFill>
                            <a:srgbClr val="FFFFFF"/>
                          </a:solidFill>
                          <a:latin typeface="Forum Bold"/>
                        </a:rPr>
                        <a:t>Upto 30 min(Rs)</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a:solidFill>
                            <a:srgbClr val="FFFFFF"/>
                          </a:solidFill>
                          <a:latin typeface="Forum Bold"/>
                        </a:rPr>
                        <a:t>30 min- 2 hours(Rs)</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0"/>
                  </a:ext>
                </a:extLst>
              </a:tr>
              <a:tr h="1548002">
                <a:tc>
                  <a:txBody>
                    <a:bodyPr/>
                    <a:lstStyle/>
                    <a:p>
                      <a:pPr algn="l">
                        <a:defRPr/>
                      </a:pPr>
                      <a:r>
                        <a:rPr lang="en-US" sz="3300" dirty="0">
                          <a:solidFill>
                            <a:srgbClr val="FFFFFF"/>
                          </a:solidFill>
                          <a:latin typeface="Forum Bold"/>
                        </a:rPr>
                        <a:t>Coach/Bus/Truck</a:t>
                      </a:r>
                      <a:endParaRPr lang="en-US" sz="1100" dirty="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a:solidFill>
                            <a:srgbClr val="FFFFFF"/>
                          </a:solidFill>
                          <a:latin typeface="Forum"/>
                        </a:rPr>
                        <a:t>30</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a:solidFill>
                            <a:srgbClr val="FFFFFF"/>
                          </a:solidFill>
                          <a:latin typeface="Forum"/>
                        </a:rPr>
                        <a:t>70</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2131699">
                <a:tc>
                  <a:txBody>
                    <a:bodyPr/>
                    <a:lstStyle/>
                    <a:p>
                      <a:pPr algn="l">
                        <a:defRPr/>
                      </a:pPr>
                      <a:r>
                        <a:rPr lang="en-US" sz="3300">
                          <a:solidFill>
                            <a:srgbClr val="FFFFFF"/>
                          </a:solidFill>
                          <a:latin typeface="Forum Bold"/>
                        </a:rPr>
                        <a:t>Tempo/SUV/Mini bus</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a:solidFill>
                            <a:srgbClr val="FFFFFF"/>
                          </a:solidFill>
                          <a:latin typeface="Forum"/>
                        </a:rPr>
                        <a:t>20</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a:solidFill>
                            <a:srgbClr val="FFFFFF"/>
                          </a:solidFill>
                          <a:latin typeface="Forum"/>
                        </a:rPr>
                        <a:t>60</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964305">
                <a:tc>
                  <a:txBody>
                    <a:bodyPr/>
                    <a:lstStyle/>
                    <a:p>
                      <a:pPr algn="l">
                        <a:defRPr/>
                      </a:pPr>
                      <a:r>
                        <a:rPr lang="en-US" sz="3300">
                          <a:solidFill>
                            <a:srgbClr val="FFFFFF"/>
                          </a:solidFill>
                          <a:latin typeface="Forum"/>
                        </a:rPr>
                        <a:t>Car</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a:solidFill>
                            <a:srgbClr val="FFFFFF"/>
                          </a:solidFill>
                          <a:latin typeface="Forum"/>
                        </a:rPr>
                        <a:t>20</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a:solidFill>
                            <a:srgbClr val="FFFFFF"/>
                          </a:solidFill>
                          <a:latin typeface="Forum"/>
                        </a:rPr>
                        <a:t>55</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r h="1548002">
                <a:tc>
                  <a:txBody>
                    <a:bodyPr/>
                    <a:lstStyle/>
                    <a:p>
                      <a:pPr algn="l">
                        <a:defRPr/>
                      </a:pPr>
                      <a:r>
                        <a:rPr lang="en-US" sz="3300">
                          <a:solidFill>
                            <a:srgbClr val="FFFFFF"/>
                          </a:solidFill>
                          <a:latin typeface="Forum Bold"/>
                        </a:rPr>
                        <a:t>TwoWheeler</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a:solidFill>
                            <a:srgbClr val="FFFFFF"/>
                          </a:solidFill>
                          <a:latin typeface="Forum"/>
                        </a:rPr>
                        <a:t>10</a:t>
                      </a:r>
                      <a:endParaRPr lang="en-US" sz="110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defRPr/>
                      </a:pPr>
                      <a:r>
                        <a:rPr lang="en-US" sz="3300" dirty="0">
                          <a:solidFill>
                            <a:srgbClr val="FFFFFF"/>
                          </a:solidFill>
                          <a:latin typeface="Forum"/>
                        </a:rPr>
                        <a:t>15</a:t>
                      </a:r>
                      <a:endParaRPr lang="en-US" sz="1100" dirty="0"/>
                    </a:p>
                  </a:txBody>
                  <a:tcP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2203906" y="-9525"/>
            <a:ext cx="13406133" cy="1381125"/>
          </a:xfrm>
          <a:prstGeom prst="rect">
            <a:avLst/>
          </a:prstGeom>
        </p:spPr>
        <p:txBody>
          <a:bodyPr lIns="0" tIns="0" rIns="0" bIns="0" rtlCol="0" anchor="t">
            <a:spAutoFit/>
          </a:bodyPr>
          <a:lstStyle/>
          <a:p>
            <a:pPr algn="ctr">
              <a:lnSpc>
                <a:spcPts val="10800"/>
              </a:lnSpc>
            </a:pPr>
            <a:r>
              <a:rPr lang="en-US" sz="9000">
                <a:solidFill>
                  <a:srgbClr val="FFFFFF"/>
                </a:solidFill>
                <a:latin typeface="Forum"/>
              </a:rPr>
              <a:t>PARKING CHARGES</a:t>
            </a:r>
          </a:p>
        </p:txBody>
      </p:sp>
      <p:sp>
        <p:nvSpPr>
          <p:cNvPr id="7" name="TextBox 7"/>
          <p:cNvSpPr txBox="1"/>
          <p:nvPr/>
        </p:nvSpPr>
        <p:spPr>
          <a:xfrm>
            <a:off x="9164018" y="1447142"/>
            <a:ext cx="8753188" cy="6271397"/>
          </a:xfrm>
          <a:prstGeom prst="rect">
            <a:avLst/>
          </a:prstGeom>
        </p:spPr>
        <p:txBody>
          <a:bodyPr lIns="0" tIns="0" rIns="0" bIns="0" rtlCol="0" anchor="t">
            <a:spAutoFit/>
          </a:bodyPr>
          <a:lstStyle/>
          <a:p>
            <a:pPr marL="683516" lvl="1" indent="-341758" algn="just">
              <a:lnSpc>
                <a:spcPts val="4432"/>
              </a:lnSpc>
              <a:buFont typeface="Arial"/>
              <a:buChar char="•"/>
            </a:pPr>
            <a:r>
              <a:rPr lang="en-US" sz="3165" dirty="0">
                <a:solidFill>
                  <a:srgbClr val="FFFFFF"/>
                </a:solidFill>
                <a:latin typeface="Forum"/>
              </a:rPr>
              <a:t>&gt;2 </a:t>
            </a:r>
            <a:r>
              <a:rPr lang="en-US" sz="3165" dirty="0" err="1">
                <a:solidFill>
                  <a:srgbClr val="FFFFFF"/>
                </a:solidFill>
                <a:latin typeface="Forum"/>
              </a:rPr>
              <a:t>hrs</a:t>
            </a:r>
            <a:r>
              <a:rPr lang="en-US" sz="3165" dirty="0">
                <a:solidFill>
                  <a:srgbClr val="FFFFFF"/>
                </a:solidFill>
                <a:latin typeface="Forum"/>
              </a:rPr>
              <a:t>- car- </a:t>
            </a:r>
            <a:r>
              <a:rPr lang="en-US" sz="3165" dirty="0" err="1">
                <a:solidFill>
                  <a:srgbClr val="FFFFFF"/>
                </a:solidFill>
                <a:latin typeface="Forum"/>
              </a:rPr>
              <a:t>inc</a:t>
            </a:r>
            <a:r>
              <a:rPr lang="en-US" sz="3165" dirty="0">
                <a:solidFill>
                  <a:srgbClr val="FFFFFF"/>
                </a:solidFill>
                <a:latin typeface="Forum"/>
              </a:rPr>
              <a:t> Rs 10 per hr,bike-Rs5 per </a:t>
            </a:r>
            <a:r>
              <a:rPr lang="en-US" sz="3165" dirty="0" err="1">
                <a:solidFill>
                  <a:srgbClr val="FFFFFF"/>
                </a:solidFill>
                <a:latin typeface="Forum"/>
              </a:rPr>
              <a:t>hr</a:t>
            </a:r>
            <a:endParaRPr lang="en-US" sz="3165" dirty="0">
              <a:solidFill>
                <a:srgbClr val="FFFFFF"/>
              </a:solidFill>
              <a:latin typeface="Forum"/>
            </a:endParaRPr>
          </a:p>
          <a:p>
            <a:pPr marL="341758" lvl="1" algn="just">
              <a:lnSpc>
                <a:spcPts val="4432"/>
              </a:lnSpc>
            </a:pPr>
            <a:endParaRPr lang="en-US" sz="3165" dirty="0">
              <a:solidFill>
                <a:srgbClr val="FFFFFF"/>
              </a:solidFill>
              <a:latin typeface="Forum"/>
            </a:endParaRPr>
          </a:p>
          <a:p>
            <a:pPr marL="683516" lvl="1" indent="-341758" algn="just">
              <a:lnSpc>
                <a:spcPts val="4432"/>
              </a:lnSpc>
              <a:buFont typeface="Arial"/>
              <a:buChar char="•"/>
            </a:pPr>
            <a:r>
              <a:rPr lang="en-US" sz="3165" dirty="0">
                <a:solidFill>
                  <a:srgbClr val="FFFFFF"/>
                </a:solidFill>
                <a:latin typeface="Forum"/>
              </a:rPr>
              <a:t>&gt;7&amp;&lt;24 - </a:t>
            </a:r>
            <a:r>
              <a:rPr lang="en-US" sz="3165" dirty="0">
                <a:solidFill>
                  <a:srgbClr val="FFFFFF"/>
                </a:solidFill>
                <a:latin typeface="Forum Bold"/>
              </a:rPr>
              <a:t>hours- 300% of the 30 minutes to 120 minutes' slab and every 24 hours or part thereof.</a:t>
            </a:r>
          </a:p>
          <a:p>
            <a:pPr marL="341758" lvl="1" algn="just">
              <a:lnSpc>
                <a:spcPts val="4432"/>
              </a:lnSpc>
            </a:pPr>
            <a:endParaRPr lang="en-US" sz="3165" dirty="0">
              <a:solidFill>
                <a:srgbClr val="FFFFFF"/>
              </a:solidFill>
              <a:latin typeface="Forum Bold"/>
            </a:endParaRPr>
          </a:p>
          <a:p>
            <a:pPr marL="683516" lvl="1" indent="-341758" algn="just">
              <a:lnSpc>
                <a:spcPts val="4432"/>
              </a:lnSpc>
              <a:buFont typeface="Arial"/>
              <a:buChar char="•"/>
            </a:pPr>
            <a:r>
              <a:rPr lang="en-US" sz="3165" dirty="0">
                <a:solidFill>
                  <a:srgbClr val="FFFFFF"/>
                </a:solidFill>
                <a:latin typeface="Forum Bold"/>
              </a:rPr>
              <a:t>Monthly Passes also available for staff of authorized agencies.</a:t>
            </a:r>
          </a:p>
          <a:p>
            <a:pPr marL="341758" lvl="1" algn="just">
              <a:lnSpc>
                <a:spcPts val="4432"/>
              </a:lnSpc>
            </a:pPr>
            <a:endParaRPr lang="en-US" sz="3165" dirty="0">
              <a:solidFill>
                <a:srgbClr val="FFFFFF"/>
              </a:solidFill>
              <a:latin typeface="Forum Bold"/>
            </a:endParaRPr>
          </a:p>
          <a:p>
            <a:pPr marL="683516" lvl="1" indent="-341758" algn="just">
              <a:lnSpc>
                <a:spcPts val="4432"/>
              </a:lnSpc>
              <a:buFont typeface="Arial"/>
              <a:buChar char="•"/>
            </a:pPr>
            <a:r>
              <a:rPr lang="en-US" sz="3165" dirty="0">
                <a:solidFill>
                  <a:srgbClr val="FFFFFF"/>
                </a:solidFill>
                <a:latin typeface="Forum Bold"/>
              </a:rPr>
              <a:t>Mandatory for all vehicles to take entry slips for data purpose.</a:t>
            </a:r>
          </a:p>
          <a:p>
            <a:pPr algn="just">
              <a:lnSpc>
                <a:spcPts val="5372"/>
              </a:lnSpc>
            </a:pPr>
            <a:endParaRPr lang="en-US" sz="3165" dirty="0">
              <a:solidFill>
                <a:srgbClr val="FFFFFF"/>
              </a:solidFill>
              <a:latin typeface="Forum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743691">
            <a:off x="12650583" y="5606367"/>
            <a:ext cx="6964299" cy="8229600"/>
          </a:xfrm>
          <a:prstGeom prst="rect">
            <a:avLst/>
          </a:prstGeom>
        </p:spPr>
      </p:pic>
      <p:sp>
        <p:nvSpPr>
          <p:cNvPr id="3" name="TextBox 3"/>
          <p:cNvSpPr txBox="1"/>
          <p:nvPr/>
        </p:nvSpPr>
        <p:spPr>
          <a:xfrm>
            <a:off x="2312948" y="102536"/>
            <a:ext cx="14048131" cy="2952750"/>
          </a:xfrm>
          <a:prstGeom prst="rect">
            <a:avLst/>
          </a:prstGeom>
        </p:spPr>
        <p:txBody>
          <a:bodyPr lIns="0" tIns="0" rIns="0" bIns="0" rtlCol="0" anchor="t">
            <a:spAutoFit/>
          </a:bodyPr>
          <a:lstStyle/>
          <a:p>
            <a:pPr algn="ctr">
              <a:lnSpc>
                <a:spcPts val="11700"/>
              </a:lnSpc>
            </a:pPr>
            <a:r>
              <a:rPr lang="en-US" sz="9000">
                <a:solidFill>
                  <a:srgbClr val="3D7692"/>
                </a:solidFill>
                <a:latin typeface="Forum Bold"/>
              </a:rPr>
              <a:t>FACILITATION EQUIPMENTS</a:t>
            </a:r>
          </a:p>
          <a:p>
            <a:pPr algn="ctr">
              <a:lnSpc>
                <a:spcPts val="11700"/>
              </a:lnSpc>
            </a:pPr>
            <a:endParaRPr lang="en-US" sz="9000">
              <a:solidFill>
                <a:srgbClr val="3D7692"/>
              </a:solidFill>
              <a:latin typeface="Forum Bold"/>
            </a:endParaRPr>
          </a:p>
        </p:txBody>
      </p:sp>
      <p:sp>
        <p:nvSpPr>
          <p:cNvPr id="4" name="AutoShape 4"/>
          <p:cNvSpPr/>
          <p:nvPr/>
        </p:nvSpPr>
        <p:spPr>
          <a:xfrm rot="5400000">
            <a:off x="6687698" y="5352063"/>
            <a:ext cx="5308156" cy="0"/>
          </a:xfrm>
          <a:prstGeom prst="line">
            <a:avLst/>
          </a:prstGeom>
          <a:ln w="9525" cap="rnd">
            <a:solidFill>
              <a:srgbClr val="3D7692"/>
            </a:solidFill>
            <a:prstDash val="solid"/>
            <a:headEnd type="none" w="sm" len="sm"/>
            <a:tailEnd type="none" w="sm" len="sm"/>
          </a:ln>
        </p:spPr>
      </p:sp>
      <p:grpSp>
        <p:nvGrpSpPr>
          <p:cNvPr id="5" name="Group 5"/>
          <p:cNvGrpSpPr>
            <a:grpSpLocks noChangeAspect="1"/>
          </p:cNvGrpSpPr>
          <p:nvPr/>
        </p:nvGrpSpPr>
        <p:grpSpPr>
          <a:xfrm rot="-68681">
            <a:off x="11152361" y="2214764"/>
            <a:ext cx="6433019" cy="6284122"/>
            <a:chOff x="0" y="0"/>
            <a:chExt cx="4828540" cy="4716780"/>
          </a:xfrm>
        </p:grpSpPr>
        <p:sp>
          <p:nvSpPr>
            <p:cNvPr id="6" name="Freeform 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3"/>
              <a:stretch>
                <a:fillRect t="-17734" b="-17734"/>
              </a:stretch>
            </a:blipFill>
          </p:spPr>
        </p:sp>
      </p:grpSp>
      <p:sp>
        <p:nvSpPr>
          <p:cNvPr id="7" name="TextBox 7"/>
          <p:cNvSpPr txBox="1"/>
          <p:nvPr/>
        </p:nvSpPr>
        <p:spPr>
          <a:xfrm>
            <a:off x="-1492018" y="3277235"/>
            <a:ext cx="7328670" cy="2769989"/>
          </a:xfrm>
          <a:prstGeom prst="rect">
            <a:avLst/>
          </a:prstGeom>
        </p:spPr>
        <p:txBody>
          <a:bodyPr lIns="0" tIns="0" rIns="0" bIns="0" rtlCol="0" anchor="t">
            <a:spAutoFit/>
          </a:bodyPr>
          <a:lstStyle/>
          <a:p>
            <a:pPr algn="ctr">
              <a:lnSpc>
                <a:spcPts val="4759"/>
              </a:lnSpc>
            </a:pPr>
            <a:endParaRPr b="1" dirty="0"/>
          </a:p>
          <a:p>
            <a:pPr algn="ctr">
              <a:lnSpc>
                <a:spcPts val="6019"/>
              </a:lnSpc>
            </a:pPr>
            <a:r>
              <a:rPr lang="en-US" sz="4299" b="1" dirty="0">
                <a:solidFill>
                  <a:srgbClr val="3D7692"/>
                </a:solidFill>
                <a:latin typeface="Forum Bold"/>
              </a:rPr>
              <a:t>AI based smart </a:t>
            </a:r>
          </a:p>
          <a:p>
            <a:pPr algn="ctr">
              <a:lnSpc>
                <a:spcPts val="6019"/>
              </a:lnSpc>
            </a:pPr>
            <a:r>
              <a:rPr lang="en-US" sz="4299" b="1" dirty="0">
                <a:solidFill>
                  <a:srgbClr val="3D7692"/>
                </a:solidFill>
                <a:latin typeface="Forum Bold"/>
              </a:rPr>
              <a:t>    assistance “My robot”</a:t>
            </a:r>
            <a:r>
              <a:rPr lang="en-US" sz="4299" b="1" dirty="0">
                <a:solidFill>
                  <a:srgbClr val="FFFFFF"/>
                </a:solidFill>
                <a:latin typeface="Forum Bold"/>
              </a:rPr>
              <a:t> </a:t>
            </a:r>
          </a:p>
          <a:p>
            <a:pPr algn="ctr">
              <a:lnSpc>
                <a:spcPts val="4759"/>
              </a:lnSpc>
            </a:pPr>
            <a:endParaRPr lang="en-US" sz="4299" b="1" dirty="0">
              <a:solidFill>
                <a:srgbClr val="FFFFFF"/>
              </a:solidFill>
              <a:latin typeface="Forum Bold"/>
            </a:endParaRPr>
          </a:p>
        </p:txBody>
      </p:sp>
      <p:pic>
        <p:nvPicPr>
          <p:cNvPr id="8" name="Picture 8"/>
          <p:cNvPicPr>
            <a:picLocks noChangeAspect="1"/>
          </p:cNvPicPr>
          <p:nvPr/>
        </p:nvPicPr>
        <p:blipFill>
          <a:blip r:embed="rId4"/>
          <a:srcRect/>
          <a:stretch>
            <a:fillRect/>
          </a:stretch>
        </p:blipFill>
        <p:spPr>
          <a:xfrm>
            <a:off x="-3392610" y="6423880"/>
            <a:ext cx="8842621" cy="7726240"/>
          </a:xfrm>
          <a:prstGeom prst="rect">
            <a:avLst/>
          </a:prstGeom>
        </p:spPr>
      </p:pic>
      <p:pic>
        <p:nvPicPr>
          <p:cNvPr id="10" name="Picture 9">
            <a:extLst>
              <a:ext uri="{FF2B5EF4-FFF2-40B4-BE49-F238E27FC236}">
                <a16:creationId xmlns:a16="http://schemas.microsoft.com/office/drawing/2014/main" id="{AA4EA04D-9BD3-8E91-7BA6-4DA54552A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2283158"/>
            <a:ext cx="5638800" cy="6449319"/>
          </a:xfrm>
          <a:prstGeom prst="roundRect">
            <a:avLst>
              <a:gd name="adj" fmla="val 21957"/>
            </a:avLst>
          </a:prstGeom>
          <a:solidFill>
            <a:srgbClr val="FFFFFF">
              <a:shade val="85000"/>
            </a:srgbClr>
          </a:solidFill>
          <a:ln>
            <a:noFill/>
          </a:ln>
          <a:effectLst>
            <a:outerShdw blurRad="50800" dist="38100" dir="10800000" algn="r" rotWithShape="0">
              <a:prstClr val="black">
                <a:alpha val="40000"/>
              </a:prstClr>
            </a:outerShdw>
            <a:reflection blurRad="12700"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483111">
            <a:off x="15183806" y="4858923"/>
            <a:ext cx="8681321" cy="7802337"/>
          </a:xfrm>
          <a:prstGeom prst="rect">
            <a:avLst/>
          </a:prstGeom>
        </p:spPr>
      </p:pic>
      <p:pic>
        <p:nvPicPr>
          <p:cNvPr id="3" name="Picture 3"/>
          <p:cNvPicPr>
            <a:picLocks noChangeAspect="1"/>
          </p:cNvPicPr>
          <p:nvPr/>
        </p:nvPicPr>
        <p:blipFill>
          <a:blip r:embed="rId3"/>
          <a:srcRect/>
          <a:stretch>
            <a:fillRect/>
          </a:stretch>
        </p:blipFill>
        <p:spPr>
          <a:xfrm>
            <a:off x="10259281" y="6010480"/>
            <a:ext cx="7288216" cy="7315650"/>
          </a:xfrm>
          <a:prstGeom prst="rect">
            <a:avLst/>
          </a:prstGeom>
        </p:spPr>
      </p:pic>
      <p:pic>
        <p:nvPicPr>
          <p:cNvPr id="4" name="Picture 4"/>
          <p:cNvPicPr>
            <a:picLocks noChangeAspect="1"/>
          </p:cNvPicPr>
          <p:nvPr/>
        </p:nvPicPr>
        <p:blipFill>
          <a:blip r:embed="rId4"/>
          <a:srcRect l="4562" t="17062" b="39191"/>
          <a:stretch>
            <a:fillRect/>
          </a:stretch>
        </p:blipFill>
        <p:spPr>
          <a:xfrm>
            <a:off x="396705" y="1794188"/>
            <a:ext cx="17494590" cy="1710344"/>
          </a:xfrm>
          <a:prstGeom prst="rect">
            <a:avLst/>
          </a:prstGeom>
        </p:spPr>
      </p:pic>
      <p:pic>
        <p:nvPicPr>
          <p:cNvPr id="5" name="Picture 5"/>
          <p:cNvPicPr>
            <a:picLocks noChangeAspect="1"/>
          </p:cNvPicPr>
          <p:nvPr/>
        </p:nvPicPr>
        <p:blipFill>
          <a:blip r:embed="rId5"/>
          <a:srcRect l="2027" t="7615" r="2396"/>
          <a:stretch>
            <a:fillRect/>
          </a:stretch>
        </p:blipFill>
        <p:spPr>
          <a:xfrm>
            <a:off x="396705" y="3761707"/>
            <a:ext cx="17494590" cy="3684277"/>
          </a:xfrm>
          <a:prstGeom prst="rect">
            <a:avLst/>
          </a:prstGeom>
        </p:spPr>
      </p:pic>
      <p:pic>
        <p:nvPicPr>
          <p:cNvPr id="6" name="Picture 6"/>
          <p:cNvPicPr>
            <a:picLocks noChangeAspect="1"/>
          </p:cNvPicPr>
          <p:nvPr/>
        </p:nvPicPr>
        <p:blipFill>
          <a:blip r:embed="rId6"/>
          <a:srcRect l="2031" t="9866" r="3508" b="3637"/>
          <a:stretch>
            <a:fillRect/>
          </a:stretch>
        </p:blipFill>
        <p:spPr>
          <a:xfrm>
            <a:off x="396705" y="7445984"/>
            <a:ext cx="17494590" cy="3252734"/>
          </a:xfrm>
          <a:prstGeom prst="rect">
            <a:avLst/>
          </a:prstGeom>
        </p:spPr>
      </p:pic>
      <p:sp>
        <p:nvSpPr>
          <p:cNvPr id="7" name="TextBox 7"/>
          <p:cNvSpPr txBox="1"/>
          <p:nvPr/>
        </p:nvSpPr>
        <p:spPr>
          <a:xfrm>
            <a:off x="1579815" y="153622"/>
            <a:ext cx="16708185" cy="1381125"/>
          </a:xfrm>
          <a:prstGeom prst="rect">
            <a:avLst/>
          </a:prstGeom>
        </p:spPr>
        <p:txBody>
          <a:bodyPr lIns="0" tIns="0" rIns="0" bIns="0" rtlCol="0" anchor="t">
            <a:spAutoFit/>
          </a:bodyPr>
          <a:lstStyle/>
          <a:p>
            <a:pPr>
              <a:lnSpc>
                <a:spcPts val="10800"/>
              </a:lnSpc>
            </a:pPr>
            <a:r>
              <a:rPr lang="en-US" sz="9000">
                <a:solidFill>
                  <a:srgbClr val="3D7692"/>
                </a:solidFill>
                <a:latin typeface="Forum Bold"/>
              </a:rPr>
              <a:t>TRI-LINGUAL FIDS INFORMATION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013544">
            <a:off x="-1834628" y="-2396987"/>
            <a:ext cx="8825308" cy="8229600"/>
          </a:xfrm>
          <a:prstGeom prst="rect">
            <a:avLst/>
          </a:prstGeom>
        </p:spPr>
      </p:pic>
      <p:pic>
        <p:nvPicPr>
          <p:cNvPr id="3" name="Picture 3"/>
          <p:cNvPicPr>
            <a:picLocks noChangeAspect="1"/>
          </p:cNvPicPr>
          <p:nvPr/>
        </p:nvPicPr>
        <p:blipFill>
          <a:blip r:embed="rId3"/>
          <a:srcRect t="1705" b="1705"/>
          <a:stretch>
            <a:fillRect/>
          </a:stretch>
        </p:blipFill>
        <p:spPr>
          <a:xfrm rot="-1739433">
            <a:off x="11985263" y="-2145555"/>
            <a:ext cx="8505536" cy="11064583"/>
          </a:xfrm>
          <a:prstGeom prst="rect">
            <a:avLst/>
          </a:prstGeom>
        </p:spPr>
      </p:pic>
      <p:sp>
        <p:nvSpPr>
          <p:cNvPr id="4" name="TextBox 4"/>
          <p:cNvSpPr txBox="1"/>
          <p:nvPr/>
        </p:nvSpPr>
        <p:spPr>
          <a:xfrm>
            <a:off x="0" y="2854558"/>
            <a:ext cx="18525028" cy="3134996"/>
          </a:xfrm>
          <a:prstGeom prst="rect">
            <a:avLst/>
          </a:prstGeom>
        </p:spPr>
        <p:txBody>
          <a:bodyPr lIns="0" tIns="0" rIns="0" bIns="0" rtlCol="0" anchor="t">
            <a:spAutoFit/>
          </a:bodyPr>
          <a:lstStyle/>
          <a:p>
            <a:pPr algn="ctr">
              <a:lnSpc>
                <a:spcPts val="12529"/>
              </a:lnSpc>
            </a:pPr>
            <a:r>
              <a:rPr lang="en-US" sz="8949">
                <a:solidFill>
                  <a:srgbClr val="FFFFFF"/>
                </a:solidFill>
                <a:latin typeface="Forum Bold"/>
              </a:rPr>
              <a:t>Support services for aircraft operations , passenger safety and security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TextBox 2"/>
          <p:cNvSpPr txBox="1"/>
          <p:nvPr/>
        </p:nvSpPr>
        <p:spPr>
          <a:xfrm>
            <a:off x="349916" y="2286292"/>
            <a:ext cx="8032084" cy="4124325"/>
          </a:xfrm>
          <a:prstGeom prst="rect">
            <a:avLst/>
          </a:prstGeom>
        </p:spPr>
        <p:txBody>
          <a:bodyPr lIns="0" tIns="0" rIns="0" bIns="0" rtlCol="0" anchor="t">
            <a:spAutoFit/>
          </a:bodyPr>
          <a:lstStyle/>
          <a:p>
            <a:pPr>
              <a:lnSpc>
                <a:spcPts val="10800"/>
              </a:lnSpc>
            </a:pPr>
            <a:r>
              <a:rPr lang="en-US" sz="9000">
                <a:solidFill>
                  <a:srgbClr val="FFFFFF"/>
                </a:solidFill>
                <a:latin typeface="Forum Bold"/>
              </a:rPr>
              <a:t>ATS AUTOMATION / SURVEILLANCE</a:t>
            </a:r>
          </a:p>
        </p:txBody>
      </p:sp>
      <p:sp>
        <p:nvSpPr>
          <p:cNvPr id="3" name="AutoShape 3"/>
          <p:cNvSpPr/>
          <p:nvPr/>
        </p:nvSpPr>
        <p:spPr>
          <a:xfrm rot="-5400000">
            <a:off x="5176629" y="5138738"/>
            <a:ext cx="5661778"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391525" y="276860"/>
            <a:ext cx="9896475" cy="9581515"/>
          </a:xfrm>
          <a:prstGeom prst="rect">
            <a:avLst/>
          </a:prstGeom>
        </p:spPr>
        <p:txBody>
          <a:bodyPr lIns="0" tIns="0" rIns="0" bIns="0" rtlCol="0" anchor="t">
            <a:spAutoFit/>
          </a:bodyPr>
          <a:lstStyle/>
          <a:p>
            <a:pPr algn="ctr">
              <a:lnSpc>
                <a:spcPts val="4759"/>
              </a:lnSpc>
            </a:pPr>
            <a:r>
              <a:rPr lang="en-US" sz="3399">
                <a:solidFill>
                  <a:srgbClr val="FFFFFF"/>
                </a:solidFill>
                <a:latin typeface="Forum Bold"/>
              </a:rPr>
              <a:t>INTEGRATION OF RADAR DATA </a:t>
            </a:r>
          </a:p>
          <a:p>
            <a:pPr>
              <a:lnSpc>
                <a:spcPts val="4759"/>
              </a:lnSpc>
            </a:pPr>
            <a:r>
              <a:rPr lang="en-US" sz="3399">
                <a:solidFill>
                  <a:srgbClr val="FFFFFF"/>
                </a:solidFill>
                <a:latin typeface="Forum Bold"/>
              </a:rPr>
              <a:t>Coimbatore ATS Automation system is integrated with VOCI, VOBL, VOSX Radar data apart from local ADS-B </a:t>
            </a:r>
          </a:p>
          <a:p>
            <a:pPr marL="734059" lvl="1" indent="-367030">
              <a:lnSpc>
                <a:spcPts val="4759"/>
              </a:lnSpc>
              <a:buFont typeface="Arial"/>
              <a:buChar char="•"/>
            </a:pPr>
            <a:r>
              <a:rPr lang="en-US" sz="3399">
                <a:solidFill>
                  <a:srgbClr val="FFFFFF"/>
                </a:solidFill>
                <a:latin typeface="Forum Bold"/>
              </a:rPr>
              <a:t>VOCI &amp; VOBL data integrated through MPLS Circuits since June 2018.(Primary Link – BSNL, Secondary Link – RAILTEL)</a:t>
            </a:r>
          </a:p>
          <a:p>
            <a:pPr marL="734059" lvl="1" indent="-367030">
              <a:lnSpc>
                <a:spcPts val="4759"/>
              </a:lnSpc>
              <a:buFont typeface="Arial"/>
              <a:buChar char="•"/>
            </a:pPr>
            <a:r>
              <a:rPr lang="en-US" sz="3399">
                <a:solidFill>
                  <a:srgbClr val="FFFFFF"/>
                </a:solidFill>
                <a:latin typeface="Forum Bold"/>
              </a:rPr>
              <a:t>SULUR AFS radar data integrated through MLLN (BSNL) &amp; RF Link circuits since October 2018. VOSX radar data available only during ATC watch hour of Sulur AFS. Signing of MOU is pending with IAF. </a:t>
            </a:r>
          </a:p>
          <a:p>
            <a:pPr marL="734059" lvl="1" indent="-367030">
              <a:lnSpc>
                <a:spcPts val="4759"/>
              </a:lnSpc>
              <a:buFont typeface="Arial"/>
              <a:buChar char="•"/>
            </a:pPr>
            <a:r>
              <a:rPr lang="en-US" sz="3399">
                <a:solidFill>
                  <a:srgbClr val="FFFFFF"/>
                </a:solidFill>
                <a:latin typeface="Forum Bold"/>
              </a:rPr>
              <a:t>ADS-B data is uplinked in the surveillance cloud and presently used by Chennai, Trichy, Bangalore, Cochin Automation systems.</a:t>
            </a:r>
          </a:p>
          <a:p>
            <a:pPr marL="734059" lvl="1" indent="-367030">
              <a:lnSpc>
                <a:spcPts val="4759"/>
              </a:lnSpc>
              <a:buFont typeface="Arial"/>
              <a:buChar char="•"/>
            </a:pPr>
            <a:r>
              <a:rPr lang="en-US" sz="3399">
                <a:solidFill>
                  <a:srgbClr val="FFFFFF"/>
                </a:solidFill>
                <a:latin typeface="Forum Bold"/>
              </a:rPr>
              <a:t>ADS- B and Automation is operational H24, unmanned during night &amp; holidays due staff shortage</a:t>
            </a:r>
          </a:p>
        </p:txBody>
      </p:sp>
      <p:pic>
        <p:nvPicPr>
          <p:cNvPr id="5" name="Picture 5"/>
          <p:cNvPicPr>
            <a:picLocks noChangeAspect="1"/>
          </p:cNvPicPr>
          <p:nvPr/>
        </p:nvPicPr>
        <p:blipFill>
          <a:blip r:embed="rId2"/>
          <a:srcRect/>
          <a:stretch>
            <a:fillRect/>
          </a:stretch>
        </p:blipFill>
        <p:spPr>
          <a:xfrm>
            <a:off x="-3392610" y="6423880"/>
            <a:ext cx="8842621" cy="77262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193" t="26621" r="6193" b="2662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0013544">
            <a:off x="-1834628" y="-2396987"/>
            <a:ext cx="8825308" cy="8229600"/>
          </a:xfrm>
          <a:prstGeom prst="rect">
            <a:avLst/>
          </a:prstGeom>
        </p:spPr>
      </p:pic>
      <p:grpSp>
        <p:nvGrpSpPr>
          <p:cNvPr id="4" name="Group 4"/>
          <p:cNvGrpSpPr/>
          <p:nvPr/>
        </p:nvGrpSpPr>
        <p:grpSpPr>
          <a:xfrm>
            <a:off x="838200" y="51083"/>
            <a:ext cx="17145000" cy="8007455"/>
            <a:chOff x="-3762045" y="-2867115"/>
            <a:chExt cx="22275262" cy="10676607"/>
          </a:xfrm>
        </p:grpSpPr>
        <p:sp>
          <p:nvSpPr>
            <p:cNvPr id="5" name="TextBox 5"/>
            <p:cNvSpPr txBox="1"/>
            <p:nvPr/>
          </p:nvSpPr>
          <p:spPr>
            <a:xfrm>
              <a:off x="-3762045" y="-2867115"/>
              <a:ext cx="22275262" cy="3326637"/>
            </a:xfrm>
            <a:prstGeom prst="rect">
              <a:avLst/>
            </a:prstGeom>
          </p:spPr>
          <p:txBody>
            <a:bodyPr wrap="square" lIns="0" tIns="0" rIns="0" bIns="0" rtlCol="0" anchor="t">
              <a:spAutoFit/>
            </a:bodyPr>
            <a:lstStyle/>
            <a:p>
              <a:pPr algn="ctr">
                <a:lnSpc>
                  <a:spcPts val="5053"/>
                </a:lnSpc>
              </a:pPr>
              <a:r>
                <a:rPr lang="en-US" sz="5400" b="1" dirty="0">
                  <a:solidFill>
                    <a:srgbClr val="FFFFFF"/>
                  </a:solidFill>
                  <a:latin typeface="Forum Bold"/>
                </a:rPr>
                <a:t>Members of Airport Advisory Committee Meeting</a:t>
              </a:r>
            </a:p>
            <a:p>
              <a:pPr algn="ctr">
                <a:lnSpc>
                  <a:spcPts val="5053"/>
                </a:lnSpc>
              </a:pPr>
              <a:endParaRPr lang="en-US" sz="5400" b="1" dirty="0">
                <a:solidFill>
                  <a:srgbClr val="FFFFFF"/>
                </a:solidFill>
                <a:latin typeface="Forum Bold"/>
              </a:endParaRPr>
            </a:p>
            <a:p>
              <a:pPr algn="ctr">
                <a:lnSpc>
                  <a:spcPts val="10444"/>
                </a:lnSpc>
              </a:pPr>
              <a:endParaRPr lang="en-US" sz="5400" b="1" dirty="0">
                <a:solidFill>
                  <a:srgbClr val="FFFFFF"/>
                </a:solidFill>
                <a:latin typeface="Forum Bold"/>
              </a:endParaRPr>
            </a:p>
          </p:txBody>
        </p:sp>
        <p:sp>
          <p:nvSpPr>
            <p:cNvPr id="6" name="TextBox 6"/>
            <p:cNvSpPr txBox="1"/>
            <p:nvPr/>
          </p:nvSpPr>
          <p:spPr>
            <a:xfrm>
              <a:off x="0" y="7153871"/>
              <a:ext cx="14275252" cy="655621"/>
            </a:xfrm>
            <a:prstGeom prst="rect">
              <a:avLst/>
            </a:prstGeom>
          </p:spPr>
          <p:txBody>
            <a:bodyPr lIns="0" tIns="0" rIns="0" bIns="0" rtlCol="0" anchor="t">
              <a:spAutoFit/>
            </a:bodyPr>
            <a:lstStyle/>
            <a:p>
              <a:pPr marL="0" lvl="0" indent="0" algn="ctr">
                <a:lnSpc>
                  <a:spcPts val="4116"/>
                </a:lnSpc>
                <a:spcBef>
                  <a:spcPct val="0"/>
                </a:spcBef>
              </a:pPr>
              <a:endParaRPr/>
            </a:p>
          </p:txBody>
        </p:sp>
      </p:grpSp>
      <p:graphicFrame>
        <p:nvGraphicFramePr>
          <p:cNvPr id="12" name="Table 11">
            <a:extLst>
              <a:ext uri="{FF2B5EF4-FFF2-40B4-BE49-F238E27FC236}">
                <a16:creationId xmlns:a16="http://schemas.microsoft.com/office/drawing/2014/main" id="{562748BD-DB84-A87C-BB30-7EDA27CC22E8}"/>
              </a:ext>
            </a:extLst>
          </p:cNvPr>
          <p:cNvGraphicFramePr>
            <a:graphicFrameLocks noGrp="1"/>
          </p:cNvGraphicFramePr>
          <p:nvPr>
            <p:extLst>
              <p:ext uri="{D42A27DB-BD31-4B8C-83A1-F6EECF244321}">
                <p14:modId xmlns:p14="http://schemas.microsoft.com/office/powerpoint/2010/main" val="1116348454"/>
              </p:ext>
            </p:extLst>
          </p:nvPr>
        </p:nvGraphicFramePr>
        <p:xfrm>
          <a:off x="304800" y="1028701"/>
          <a:ext cx="17678400" cy="9023175"/>
        </p:xfrm>
        <a:graphic>
          <a:graphicData uri="http://schemas.openxmlformats.org/drawingml/2006/table">
            <a:tbl>
              <a:tblPr firstRow="1" bandRow="1">
                <a:tableStyleId>{5C22544A-7EE6-4342-B048-85BDC9FD1C3A}</a:tableStyleId>
              </a:tblPr>
              <a:tblGrid>
                <a:gridCol w="1453072">
                  <a:extLst>
                    <a:ext uri="{9D8B030D-6E8A-4147-A177-3AD203B41FA5}">
                      <a16:colId xmlns:a16="http://schemas.microsoft.com/office/drawing/2014/main" val="20000"/>
                    </a:ext>
                  </a:extLst>
                </a:gridCol>
                <a:gridCol w="7417294">
                  <a:extLst>
                    <a:ext uri="{9D8B030D-6E8A-4147-A177-3AD203B41FA5}">
                      <a16:colId xmlns:a16="http://schemas.microsoft.com/office/drawing/2014/main" val="20001"/>
                    </a:ext>
                  </a:extLst>
                </a:gridCol>
                <a:gridCol w="8808034">
                  <a:extLst>
                    <a:ext uri="{9D8B030D-6E8A-4147-A177-3AD203B41FA5}">
                      <a16:colId xmlns:a16="http://schemas.microsoft.com/office/drawing/2014/main" val="20002"/>
                    </a:ext>
                  </a:extLst>
                </a:gridCol>
              </a:tblGrid>
              <a:tr h="499185">
                <a:tc>
                  <a:txBody>
                    <a:bodyPr/>
                    <a:lstStyle/>
                    <a:p>
                      <a:pPr algn="ctr"/>
                      <a:r>
                        <a:rPr lang="en-US" sz="2800" b="1" dirty="0">
                          <a:latin typeface="+mj-lt"/>
                        </a:rPr>
                        <a:t>S.NO</a:t>
                      </a:r>
                    </a:p>
                  </a:txBody>
                  <a:tcPr/>
                </a:tc>
                <a:tc>
                  <a:txBody>
                    <a:bodyPr/>
                    <a:lstStyle/>
                    <a:p>
                      <a:pPr algn="ctr"/>
                      <a:r>
                        <a:rPr lang="en-US" sz="2800" b="1" dirty="0">
                          <a:latin typeface="+mj-lt"/>
                        </a:rPr>
                        <a:t>NAME</a:t>
                      </a:r>
                    </a:p>
                  </a:txBody>
                  <a:tcPr/>
                </a:tc>
                <a:tc>
                  <a:txBody>
                    <a:bodyPr/>
                    <a:lstStyle/>
                    <a:p>
                      <a:pPr algn="ctr"/>
                      <a:r>
                        <a:rPr lang="en-US" sz="2800" b="1" dirty="0">
                          <a:latin typeface="+mj-lt"/>
                        </a:rPr>
                        <a:t>POSITION</a:t>
                      </a:r>
                    </a:p>
                  </a:txBody>
                  <a:tcPr/>
                </a:tc>
                <a:extLst>
                  <a:ext uri="{0D108BD9-81ED-4DB2-BD59-A6C34878D82A}">
                    <a16:rowId xmlns:a16="http://schemas.microsoft.com/office/drawing/2014/main" val="10000"/>
                  </a:ext>
                </a:extLst>
              </a:tr>
              <a:tr h="499185">
                <a:tc>
                  <a:txBody>
                    <a:bodyPr/>
                    <a:lstStyle/>
                    <a:p>
                      <a:r>
                        <a:rPr lang="en-US" sz="2800" b="1" dirty="0">
                          <a:latin typeface="+mj-lt"/>
                          <a:cs typeface="Times New Roman" pitchFamily="18" charset="0"/>
                        </a:rPr>
                        <a:t>1</a:t>
                      </a:r>
                    </a:p>
                  </a:txBody>
                  <a:tcPr/>
                </a:tc>
                <a:tc>
                  <a:txBody>
                    <a:bodyPr/>
                    <a:lstStyle/>
                    <a:p>
                      <a:r>
                        <a:rPr lang="en-US" sz="2800" b="1" dirty="0">
                          <a:latin typeface="+mj-lt"/>
                          <a:cs typeface="Times New Roman" pitchFamily="18" charset="0"/>
                        </a:rPr>
                        <a:t>Shri</a:t>
                      </a:r>
                      <a:r>
                        <a:rPr lang="en-US" sz="2800" b="1" baseline="0" dirty="0">
                          <a:latin typeface="+mj-lt"/>
                          <a:cs typeface="Times New Roman" pitchFamily="18" charset="0"/>
                        </a:rPr>
                        <a:t> </a:t>
                      </a:r>
                      <a:r>
                        <a:rPr lang="en-US" sz="2800" b="1" dirty="0">
                          <a:latin typeface="+mj-lt"/>
                          <a:cs typeface="Times New Roman" pitchFamily="18" charset="0"/>
                        </a:rPr>
                        <a:t>P.R.NATARAJAN, Hon.</a:t>
                      </a:r>
                      <a:r>
                        <a:rPr lang="en-US" sz="2800" b="1" baseline="0" dirty="0">
                          <a:latin typeface="+mj-lt"/>
                          <a:cs typeface="Times New Roman" pitchFamily="18" charset="0"/>
                        </a:rPr>
                        <a:t> MP</a:t>
                      </a:r>
                      <a:endParaRPr lang="en-US" sz="2800" b="1" dirty="0">
                        <a:latin typeface="+mj-lt"/>
                        <a:cs typeface="Times New Roman" pitchFamily="18" charset="0"/>
                      </a:endParaRPr>
                    </a:p>
                  </a:txBody>
                  <a:tcPr/>
                </a:tc>
                <a:tc>
                  <a:txBody>
                    <a:bodyPr/>
                    <a:lstStyle/>
                    <a:p>
                      <a:r>
                        <a:rPr lang="en-US" sz="2800" b="1" dirty="0">
                          <a:latin typeface="+mj-lt"/>
                          <a:cs typeface="Times New Roman" pitchFamily="18" charset="0"/>
                        </a:rPr>
                        <a:t>Chairman</a:t>
                      </a:r>
                    </a:p>
                  </a:txBody>
                  <a:tcPr/>
                </a:tc>
                <a:extLst>
                  <a:ext uri="{0D108BD9-81ED-4DB2-BD59-A6C34878D82A}">
                    <a16:rowId xmlns:a16="http://schemas.microsoft.com/office/drawing/2014/main" val="10001"/>
                  </a:ext>
                </a:extLst>
              </a:tr>
              <a:tr h="499185">
                <a:tc>
                  <a:txBody>
                    <a:bodyPr/>
                    <a:lstStyle/>
                    <a:p>
                      <a:r>
                        <a:rPr lang="en-US" sz="2800" b="1" dirty="0">
                          <a:latin typeface="+mj-lt"/>
                          <a:cs typeface="Times New Roman" pitchFamily="18" charset="0"/>
                        </a:rPr>
                        <a:t>2</a:t>
                      </a:r>
                    </a:p>
                  </a:txBody>
                  <a:tcPr/>
                </a:tc>
                <a:tc>
                  <a:txBody>
                    <a:bodyPr/>
                    <a:lstStyle/>
                    <a:p>
                      <a:r>
                        <a:rPr lang="en-US" sz="2800" b="1" dirty="0">
                          <a:latin typeface="+mj-lt"/>
                          <a:cs typeface="Times New Roman" pitchFamily="18" charset="0"/>
                        </a:rPr>
                        <a:t>Shri M. ArunKumar</a:t>
                      </a:r>
                      <a:r>
                        <a:rPr lang="en-US" sz="2800" b="1" baseline="0" dirty="0">
                          <a:latin typeface="+mj-lt"/>
                          <a:cs typeface="Times New Roman" pitchFamily="18" charset="0"/>
                        </a:rPr>
                        <a:t>, Hon. </a:t>
                      </a:r>
                      <a:r>
                        <a:rPr lang="en-US" sz="2800" b="1" dirty="0">
                          <a:latin typeface="+mj-lt"/>
                          <a:cs typeface="Times New Roman" pitchFamily="18" charset="0"/>
                        </a:rPr>
                        <a:t>MLA</a:t>
                      </a:r>
                    </a:p>
                  </a:txBody>
                  <a:tcPr/>
                </a:tc>
                <a:tc>
                  <a:txBody>
                    <a:bodyPr/>
                    <a:lstStyle/>
                    <a:p>
                      <a:r>
                        <a:rPr lang="en-US" sz="2800" b="1" dirty="0">
                          <a:latin typeface="+mj-lt"/>
                          <a:cs typeface="Times New Roman" pitchFamily="18" charset="0"/>
                        </a:rPr>
                        <a:t>Alternate Chairman</a:t>
                      </a:r>
                    </a:p>
                  </a:txBody>
                  <a:tcPr/>
                </a:tc>
                <a:extLst>
                  <a:ext uri="{0D108BD9-81ED-4DB2-BD59-A6C34878D82A}">
                    <a16:rowId xmlns:a16="http://schemas.microsoft.com/office/drawing/2014/main" val="10002"/>
                  </a:ext>
                </a:extLst>
              </a:tr>
              <a:tr h="499185">
                <a:tc>
                  <a:txBody>
                    <a:bodyPr/>
                    <a:lstStyle/>
                    <a:p>
                      <a:r>
                        <a:rPr lang="en-US" sz="2800" b="1" dirty="0">
                          <a:latin typeface="+mj-lt"/>
                          <a:cs typeface="Times New Roman" pitchFamily="18" charset="0"/>
                        </a:rPr>
                        <a:t>3</a:t>
                      </a:r>
                    </a:p>
                  </a:txBody>
                  <a:tcPr/>
                </a:tc>
                <a:tc>
                  <a:txBody>
                    <a:bodyPr/>
                    <a:lstStyle/>
                    <a:p>
                      <a:r>
                        <a:rPr lang="en-US" sz="2800" b="1" dirty="0">
                          <a:latin typeface="+mj-lt"/>
                          <a:cs typeface="Times New Roman" pitchFamily="18" charset="0"/>
                        </a:rPr>
                        <a:t>Shri Raja Gopal Sunkara,</a:t>
                      </a:r>
                      <a:r>
                        <a:rPr lang="en-US" sz="2800" b="1" baseline="0" dirty="0">
                          <a:latin typeface="+mj-lt"/>
                          <a:cs typeface="Times New Roman" pitchFamily="18" charset="0"/>
                        </a:rPr>
                        <a:t> </a:t>
                      </a:r>
                      <a:r>
                        <a:rPr lang="en-US" sz="2800" b="1" dirty="0">
                          <a:latin typeface="+mj-lt"/>
                          <a:cs typeface="Times New Roman" pitchFamily="18" charset="0"/>
                        </a:rPr>
                        <a:t>IAS</a:t>
                      </a:r>
                    </a:p>
                  </a:txBody>
                  <a:tcPr/>
                </a:tc>
                <a:tc>
                  <a:txBody>
                    <a:bodyPr/>
                    <a:lstStyle/>
                    <a:p>
                      <a:r>
                        <a:rPr lang="en-US" sz="2800" b="1" dirty="0">
                          <a:latin typeface="+mj-lt"/>
                          <a:cs typeface="Times New Roman" pitchFamily="18" charset="0"/>
                        </a:rPr>
                        <a:t>Commissioner Corporation</a:t>
                      </a:r>
                      <a:r>
                        <a:rPr lang="en-US" sz="2800" b="1" baseline="0" dirty="0">
                          <a:latin typeface="+mj-lt"/>
                          <a:cs typeface="Times New Roman" pitchFamily="18" charset="0"/>
                        </a:rPr>
                        <a:t> of  Coimbatore</a:t>
                      </a:r>
                      <a:endParaRPr lang="en-US" sz="2800" b="1" dirty="0">
                        <a:latin typeface="+mj-lt"/>
                        <a:cs typeface="Times New Roman" pitchFamily="18" charset="0"/>
                      </a:endParaRPr>
                    </a:p>
                  </a:txBody>
                  <a:tcPr/>
                </a:tc>
                <a:extLst>
                  <a:ext uri="{0D108BD9-81ED-4DB2-BD59-A6C34878D82A}">
                    <a16:rowId xmlns:a16="http://schemas.microsoft.com/office/drawing/2014/main" val="10003"/>
                  </a:ext>
                </a:extLst>
              </a:tr>
              <a:tr h="499185">
                <a:tc>
                  <a:txBody>
                    <a:bodyPr/>
                    <a:lstStyle/>
                    <a:p>
                      <a:r>
                        <a:rPr lang="en-US" sz="2800" b="1" dirty="0">
                          <a:latin typeface="+mj-lt"/>
                          <a:cs typeface="Times New Roman" pitchFamily="18" charset="0"/>
                        </a:rPr>
                        <a:t>4</a:t>
                      </a:r>
                    </a:p>
                  </a:txBody>
                  <a:tcPr/>
                </a:tc>
                <a:tc>
                  <a:txBody>
                    <a:bodyPr/>
                    <a:lstStyle/>
                    <a:p>
                      <a:r>
                        <a:rPr lang="en-US" sz="2800" b="1" dirty="0">
                          <a:latin typeface="+mj-lt"/>
                          <a:cs typeface="Times New Roman" pitchFamily="18" charset="0"/>
                        </a:rPr>
                        <a:t>Smt. Leela Alex</a:t>
                      </a:r>
                    </a:p>
                  </a:txBody>
                  <a:tcPr/>
                </a:tc>
                <a:tc>
                  <a:txBody>
                    <a:bodyPr/>
                    <a:lstStyle/>
                    <a:p>
                      <a:r>
                        <a:rPr lang="en-US" sz="2800" b="1" dirty="0">
                          <a:latin typeface="+mj-lt"/>
                          <a:cs typeface="Times New Roman" pitchFamily="18" charset="0"/>
                        </a:rPr>
                        <a:t>DRO Coimbatore</a:t>
                      </a:r>
                    </a:p>
                  </a:txBody>
                  <a:tcPr/>
                </a:tc>
                <a:extLst>
                  <a:ext uri="{0D108BD9-81ED-4DB2-BD59-A6C34878D82A}">
                    <a16:rowId xmlns:a16="http://schemas.microsoft.com/office/drawing/2014/main" val="922564432"/>
                  </a:ext>
                </a:extLst>
              </a:tr>
              <a:tr h="862230">
                <a:tc>
                  <a:txBody>
                    <a:bodyPr/>
                    <a:lstStyle/>
                    <a:p>
                      <a:r>
                        <a:rPr lang="en-US" sz="2800" b="1" dirty="0">
                          <a:latin typeface="+mj-lt"/>
                          <a:cs typeface="Times New Roman" pitchFamily="18" charset="0"/>
                        </a:rPr>
                        <a:t>5</a:t>
                      </a:r>
                    </a:p>
                  </a:txBody>
                  <a:tcPr/>
                </a:tc>
                <a:tc>
                  <a:txBody>
                    <a:bodyPr/>
                    <a:lstStyle/>
                    <a:p>
                      <a:r>
                        <a:rPr lang="en-US" sz="2800" b="1" dirty="0">
                          <a:latin typeface="+mj-lt"/>
                          <a:cs typeface="Times New Roman" pitchFamily="18" charset="0"/>
                        </a:rPr>
                        <a:t>Smt.</a:t>
                      </a:r>
                      <a:r>
                        <a:rPr lang="en-US" sz="2800" b="1" baseline="0" dirty="0">
                          <a:latin typeface="+mj-lt"/>
                          <a:cs typeface="Times New Roman" pitchFamily="18" charset="0"/>
                        </a:rPr>
                        <a:t> E.S. Uma</a:t>
                      </a:r>
                      <a:r>
                        <a:rPr lang="en-US" sz="2800" b="1" dirty="0">
                          <a:latin typeface="+mj-lt"/>
                          <a:cs typeface="Times New Roman" pitchFamily="18" charset="0"/>
                        </a:rPr>
                        <a:t>,</a:t>
                      </a:r>
                      <a:r>
                        <a:rPr lang="en-US" sz="2800" b="1" baseline="0" dirty="0">
                          <a:latin typeface="+mj-lt"/>
                          <a:cs typeface="Times New Roman" pitchFamily="18" charset="0"/>
                        </a:rPr>
                        <a:t> </a:t>
                      </a:r>
                      <a:r>
                        <a:rPr lang="en-US" sz="2800" b="1" dirty="0">
                          <a:latin typeface="+mj-lt"/>
                          <a:cs typeface="Times New Roman" pitchFamily="18" charset="0"/>
                        </a:rPr>
                        <a:t>IPS</a:t>
                      </a:r>
                    </a:p>
                  </a:txBody>
                  <a:tcPr/>
                </a:tc>
                <a:tc>
                  <a:txBody>
                    <a:bodyPr/>
                    <a:lstStyle/>
                    <a:p>
                      <a:r>
                        <a:rPr lang="en-US" sz="2800" b="1" dirty="0">
                          <a:latin typeface="+mj-lt"/>
                          <a:cs typeface="Times New Roman" pitchFamily="18" charset="0"/>
                        </a:rPr>
                        <a:t>Deputy Commissioner  of Police Coimbatore South</a:t>
                      </a:r>
                    </a:p>
                  </a:txBody>
                  <a:tcPr/>
                </a:tc>
                <a:extLst>
                  <a:ext uri="{0D108BD9-81ED-4DB2-BD59-A6C34878D82A}">
                    <a16:rowId xmlns:a16="http://schemas.microsoft.com/office/drawing/2014/main" val="10004"/>
                  </a:ext>
                </a:extLst>
              </a:tr>
              <a:tr h="783494">
                <a:tc>
                  <a:txBody>
                    <a:bodyPr/>
                    <a:lstStyle/>
                    <a:p>
                      <a:r>
                        <a:rPr lang="en-US" sz="2800" b="1" dirty="0">
                          <a:latin typeface="+mj-lt"/>
                          <a:cs typeface="Times New Roman" pitchFamily="18" charset="0"/>
                        </a:rPr>
                        <a:t>6</a:t>
                      </a:r>
                    </a:p>
                  </a:txBody>
                  <a:tcPr/>
                </a:tc>
                <a:tc>
                  <a:txBody>
                    <a:bodyPr/>
                    <a:lstStyle/>
                    <a:p>
                      <a:r>
                        <a:rPr lang="en-US" sz="2800" b="1" dirty="0">
                          <a:latin typeface="+mj-lt"/>
                          <a:cs typeface="Times New Roman" pitchFamily="18" charset="0"/>
                        </a:rPr>
                        <a:t>Shri  M.Karthikeyan,</a:t>
                      </a:r>
                      <a:r>
                        <a:rPr lang="en-US" sz="2800" b="1" baseline="0" dirty="0">
                          <a:latin typeface="+mj-lt"/>
                          <a:cs typeface="Times New Roman" pitchFamily="18" charset="0"/>
                        </a:rPr>
                        <a:t> Hon. </a:t>
                      </a:r>
                      <a:r>
                        <a:rPr lang="en-US" sz="2800" b="1" dirty="0">
                          <a:latin typeface="+mj-lt"/>
                          <a:cs typeface="Times New Roman" pitchFamily="18" charset="0"/>
                        </a:rPr>
                        <a:t>Secretary</a:t>
                      </a:r>
                    </a:p>
                  </a:txBody>
                  <a:tcPr/>
                </a:tc>
                <a:tc>
                  <a:txBody>
                    <a:bodyPr/>
                    <a:lstStyle/>
                    <a:p>
                      <a:r>
                        <a:rPr lang="en-US" sz="2800" b="1" dirty="0">
                          <a:latin typeface="+mj-lt"/>
                          <a:cs typeface="Times New Roman" pitchFamily="18" charset="0"/>
                        </a:rPr>
                        <a:t>Representative of  Trade Association Coimbatore</a:t>
                      </a:r>
                    </a:p>
                  </a:txBody>
                  <a:tcPr/>
                </a:tc>
                <a:extLst>
                  <a:ext uri="{0D108BD9-81ED-4DB2-BD59-A6C34878D82A}">
                    <a16:rowId xmlns:a16="http://schemas.microsoft.com/office/drawing/2014/main" val="10005"/>
                  </a:ext>
                </a:extLst>
              </a:tr>
              <a:tr h="862230">
                <a:tc>
                  <a:txBody>
                    <a:bodyPr/>
                    <a:lstStyle/>
                    <a:p>
                      <a:r>
                        <a:rPr lang="en-US" sz="2800" b="1" dirty="0">
                          <a:latin typeface="+mj-lt"/>
                          <a:cs typeface="Times New Roman" pitchFamily="18" charset="0"/>
                        </a:rPr>
                        <a:t>7</a:t>
                      </a:r>
                    </a:p>
                  </a:txBody>
                  <a:tcPr/>
                </a:tc>
                <a:tc>
                  <a:txBody>
                    <a:bodyPr/>
                    <a:lstStyle/>
                    <a:p>
                      <a:r>
                        <a:rPr lang="en-US" sz="2800" b="1" dirty="0">
                          <a:latin typeface="+mj-lt"/>
                          <a:cs typeface="Times New Roman" pitchFamily="18" charset="0"/>
                        </a:rPr>
                        <a:t>Shri  B </a:t>
                      </a:r>
                      <a:r>
                        <a:rPr lang="en-US" sz="2800" b="1" dirty="0" err="1">
                          <a:latin typeface="+mj-lt"/>
                          <a:cs typeface="Times New Roman" pitchFamily="18" charset="0"/>
                        </a:rPr>
                        <a:t>Selvaraju</a:t>
                      </a:r>
                      <a:r>
                        <a:rPr lang="en-US" sz="2800" b="1" dirty="0">
                          <a:latin typeface="+mj-lt"/>
                          <a:cs typeface="Times New Roman" pitchFamily="18" charset="0"/>
                        </a:rPr>
                        <a:t>, President</a:t>
                      </a:r>
                    </a:p>
                  </a:txBody>
                  <a:tcPr/>
                </a:tc>
                <a:tc>
                  <a:txBody>
                    <a:bodyPr/>
                    <a:lstStyle/>
                    <a:p>
                      <a:r>
                        <a:rPr lang="en-US" sz="2800" b="1" dirty="0">
                          <a:latin typeface="+mj-lt"/>
                          <a:cs typeface="Times New Roman" pitchFamily="18" charset="0"/>
                        </a:rPr>
                        <a:t>Representative</a:t>
                      </a:r>
                      <a:r>
                        <a:rPr lang="en-US" sz="2800" b="1" baseline="0" dirty="0">
                          <a:latin typeface="+mj-lt"/>
                          <a:cs typeface="Times New Roman" pitchFamily="18" charset="0"/>
                        </a:rPr>
                        <a:t> of Travel&amp;Tour/Taxi Association, Coimbatore</a:t>
                      </a:r>
                      <a:endParaRPr lang="en-US" sz="2800" b="1" dirty="0">
                        <a:latin typeface="+mj-lt"/>
                        <a:cs typeface="Times New Roman" pitchFamily="18" charset="0"/>
                      </a:endParaRPr>
                    </a:p>
                  </a:txBody>
                  <a:tcPr/>
                </a:tc>
                <a:extLst>
                  <a:ext uri="{0D108BD9-81ED-4DB2-BD59-A6C34878D82A}">
                    <a16:rowId xmlns:a16="http://schemas.microsoft.com/office/drawing/2014/main" val="10006"/>
                  </a:ext>
                </a:extLst>
              </a:tr>
              <a:tr h="862230">
                <a:tc>
                  <a:txBody>
                    <a:bodyPr/>
                    <a:lstStyle/>
                    <a:p>
                      <a:r>
                        <a:rPr lang="en-US" sz="2800" b="1" dirty="0">
                          <a:latin typeface="+mj-lt"/>
                          <a:cs typeface="Times New Roman" pitchFamily="18" charset="0"/>
                        </a:rPr>
                        <a:t>8</a:t>
                      </a:r>
                    </a:p>
                  </a:txBody>
                  <a:tcPr/>
                </a:tc>
                <a:tc>
                  <a:txBody>
                    <a:bodyPr/>
                    <a:lstStyle/>
                    <a:p>
                      <a:r>
                        <a:rPr lang="en-US" sz="2800" b="1" dirty="0">
                          <a:latin typeface="+mj-lt"/>
                          <a:cs typeface="Times New Roman" pitchFamily="18" charset="0"/>
                        </a:rPr>
                        <a:t>Shri  </a:t>
                      </a:r>
                      <a:r>
                        <a:rPr lang="en-US" sz="2800" b="1" dirty="0" err="1">
                          <a:latin typeface="+mj-lt"/>
                          <a:cs typeface="Times New Roman" pitchFamily="18" charset="0"/>
                        </a:rPr>
                        <a:t>M.Sivakumar</a:t>
                      </a:r>
                      <a:r>
                        <a:rPr lang="en-US" sz="2800" b="1" dirty="0">
                          <a:latin typeface="+mj-lt"/>
                          <a:cs typeface="Times New Roman" pitchFamily="18" charset="0"/>
                        </a:rPr>
                        <a:t>, Secretary,</a:t>
                      </a:r>
                      <a:r>
                        <a:rPr lang="en-US" sz="2800" b="1" baseline="0" dirty="0">
                          <a:latin typeface="+mj-lt"/>
                          <a:cs typeface="Times New Roman" pitchFamily="18" charset="0"/>
                        </a:rPr>
                        <a:t> Coimbatore District Hoteliers Association</a:t>
                      </a:r>
                      <a:endParaRPr lang="en-US" sz="2800" b="1" dirty="0">
                        <a:latin typeface="+mj-lt"/>
                        <a:cs typeface="Times New Roman" pitchFamily="18" charset="0"/>
                      </a:endParaRPr>
                    </a:p>
                  </a:txBody>
                  <a:tcPr/>
                </a:tc>
                <a:tc>
                  <a:txBody>
                    <a:bodyPr/>
                    <a:lstStyle/>
                    <a:p>
                      <a:r>
                        <a:rPr lang="en-US" sz="2800" b="1" dirty="0">
                          <a:latin typeface="+mj-lt"/>
                          <a:cs typeface="Times New Roman" pitchFamily="18" charset="0"/>
                        </a:rPr>
                        <a:t>Representative</a:t>
                      </a:r>
                      <a:r>
                        <a:rPr lang="en-US" sz="2800" b="1" baseline="0" dirty="0">
                          <a:latin typeface="+mj-lt"/>
                          <a:cs typeface="Times New Roman" pitchFamily="18" charset="0"/>
                        </a:rPr>
                        <a:t> of  Industry Coimbatore(Airlines/Hotel Federation,etc)</a:t>
                      </a:r>
                      <a:endParaRPr lang="en-US" sz="2800" b="1" dirty="0">
                        <a:latin typeface="+mj-lt"/>
                        <a:cs typeface="Times New Roman" pitchFamily="18" charset="0"/>
                      </a:endParaRPr>
                    </a:p>
                  </a:txBody>
                  <a:tcPr/>
                </a:tc>
                <a:extLst>
                  <a:ext uri="{0D108BD9-81ED-4DB2-BD59-A6C34878D82A}">
                    <a16:rowId xmlns:a16="http://schemas.microsoft.com/office/drawing/2014/main" val="10007"/>
                  </a:ext>
                </a:extLst>
              </a:tr>
              <a:tr h="1196860">
                <a:tc>
                  <a:txBody>
                    <a:bodyPr/>
                    <a:lstStyle/>
                    <a:p>
                      <a:r>
                        <a:rPr lang="en-US" sz="2800" b="1" dirty="0">
                          <a:latin typeface="+mj-lt"/>
                          <a:cs typeface="Times New Roman" pitchFamily="18" charset="0"/>
                        </a:rPr>
                        <a:t>9</a:t>
                      </a:r>
                    </a:p>
                  </a:txBody>
                  <a:tcPr/>
                </a:tc>
                <a:tc>
                  <a:txBody>
                    <a:bodyPr/>
                    <a:lstStyle/>
                    <a:p>
                      <a:r>
                        <a:rPr lang="en-US" sz="2800" b="1" dirty="0">
                          <a:latin typeface="+mj-lt"/>
                          <a:cs typeface="Times New Roman" pitchFamily="18" charset="0"/>
                        </a:rPr>
                        <a:t>Shri N.Karthick</a:t>
                      </a:r>
                    </a:p>
                  </a:txBody>
                  <a:tcPr/>
                </a:tc>
                <a:tc>
                  <a:txBody>
                    <a:bodyPr/>
                    <a:lstStyle/>
                    <a:p>
                      <a:r>
                        <a:rPr lang="en-US" sz="2800" b="1" dirty="0">
                          <a:latin typeface="+mj-lt"/>
                          <a:cs typeface="Times New Roman" pitchFamily="18" charset="0"/>
                        </a:rPr>
                        <a:t>Prominent Citizen of social and Political background</a:t>
                      </a:r>
                    </a:p>
                  </a:txBody>
                  <a:tcPr/>
                </a:tc>
                <a:extLst>
                  <a:ext uri="{0D108BD9-81ED-4DB2-BD59-A6C34878D82A}">
                    <a16:rowId xmlns:a16="http://schemas.microsoft.com/office/drawing/2014/main" val="10008"/>
                  </a:ext>
                </a:extLst>
              </a:tr>
              <a:tr h="837801">
                <a:tc>
                  <a:txBody>
                    <a:bodyPr/>
                    <a:lstStyle/>
                    <a:p>
                      <a:r>
                        <a:rPr lang="en-US" sz="2800" b="1" dirty="0">
                          <a:latin typeface="+mj-lt"/>
                          <a:cs typeface="Times New Roman" pitchFamily="18" charset="0"/>
                        </a:rPr>
                        <a:t>10</a:t>
                      </a:r>
                    </a:p>
                  </a:txBody>
                  <a:tcPr/>
                </a:tc>
                <a:tc>
                  <a:txBody>
                    <a:bodyPr/>
                    <a:lstStyle/>
                    <a:p>
                      <a:r>
                        <a:rPr kumimoji="0" lang="en-US" sz="2800" b="1" kern="1200" dirty="0">
                          <a:solidFill>
                            <a:schemeClr val="dk1"/>
                          </a:solidFill>
                          <a:latin typeface="+mj-lt"/>
                          <a:ea typeface="+mn-ea"/>
                          <a:cs typeface="Times New Roman" pitchFamily="18" charset="0"/>
                        </a:rPr>
                        <a:t>Shri C.M. </a:t>
                      </a:r>
                      <a:r>
                        <a:rPr kumimoji="0" lang="en-US" sz="2800" b="1" kern="1200" dirty="0" err="1">
                          <a:solidFill>
                            <a:schemeClr val="dk1"/>
                          </a:solidFill>
                          <a:latin typeface="+mj-lt"/>
                          <a:ea typeface="+mn-ea"/>
                          <a:cs typeface="Times New Roman" pitchFamily="18" charset="0"/>
                        </a:rPr>
                        <a:t>Rajendran</a:t>
                      </a:r>
                      <a:endParaRPr kumimoji="0" lang="en-US" sz="2800" b="1" kern="1200" dirty="0">
                        <a:solidFill>
                          <a:schemeClr val="dk1"/>
                        </a:solidFill>
                        <a:latin typeface="+mj-lt"/>
                        <a:ea typeface="+mn-ea"/>
                        <a:cs typeface="Times New Roman" pitchFamily="18" charset="0"/>
                      </a:endParaRPr>
                    </a:p>
                  </a:txBody>
                  <a:tcPr/>
                </a:tc>
                <a:tc>
                  <a:txBody>
                    <a:bodyPr/>
                    <a:lstStyle/>
                    <a:p>
                      <a:r>
                        <a:rPr kumimoji="0" lang="en-US" sz="2800" b="1" kern="1200" dirty="0">
                          <a:solidFill>
                            <a:schemeClr val="dk1"/>
                          </a:solidFill>
                          <a:latin typeface="+mj-lt"/>
                          <a:ea typeface="+mn-ea"/>
                          <a:cs typeface="Times New Roman" pitchFamily="18" charset="0"/>
                        </a:rPr>
                        <a:t>Prominent Citizen of social &amp; Political background</a:t>
                      </a:r>
                    </a:p>
                  </a:txBody>
                  <a:tcPr/>
                </a:tc>
                <a:extLst>
                  <a:ext uri="{0D108BD9-81ED-4DB2-BD59-A6C34878D82A}">
                    <a16:rowId xmlns:a16="http://schemas.microsoft.com/office/drawing/2014/main" val="10009"/>
                  </a:ext>
                </a:extLst>
              </a:tr>
              <a:tr h="862230">
                <a:tc>
                  <a:txBody>
                    <a:bodyPr/>
                    <a:lstStyle/>
                    <a:p>
                      <a:r>
                        <a:rPr lang="en-US" sz="2800" b="1" dirty="0">
                          <a:latin typeface="+mj-lt"/>
                          <a:cs typeface="Times New Roman" pitchFamily="18" charset="0"/>
                        </a:rPr>
                        <a:t>11</a:t>
                      </a:r>
                    </a:p>
                  </a:txBody>
                  <a:tcPr/>
                </a:tc>
                <a:tc>
                  <a:txBody>
                    <a:bodyPr/>
                    <a:lstStyle/>
                    <a:p>
                      <a:r>
                        <a:rPr lang="en-US" sz="2800" b="1" dirty="0">
                          <a:latin typeface="+mj-lt"/>
                          <a:cs typeface="Times New Roman" pitchFamily="18" charset="0"/>
                        </a:rPr>
                        <a:t>Shri Vipul Patel</a:t>
                      </a:r>
                    </a:p>
                  </a:txBody>
                  <a:tcPr/>
                </a:tc>
                <a:tc>
                  <a:txBody>
                    <a:bodyPr/>
                    <a:lstStyle/>
                    <a:p>
                      <a:r>
                        <a:rPr lang="en-US" sz="2800" b="1" dirty="0">
                          <a:latin typeface="+mj-lt"/>
                          <a:cs typeface="Times New Roman" pitchFamily="18" charset="0"/>
                        </a:rPr>
                        <a:t>IT Expert and Social Worker(</a:t>
                      </a:r>
                      <a:r>
                        <a:rPr lang="en-US" sz="2800" b="1" dirty="0" err="1">
                          <a:latin typeface="+mj-lt"/>
                          <a:cs typeface="Times New Roman" pitchFamily="18" charset="0"/>
                        </a:rPr>
                        <a:t>MoCA</a:t>
                      </a:r>
                      <a:r>
                        <a:rPr lang="en-US" sz="2800" b="1" dirty="0">
                          <a:latin typeface="+mj-lt"/>
                          <a:cs typeface="Times New Roman" pitchFamily="18" charset="0"/>
                        </a:rPr>
                        <a:t> nominated member)</a:t>
                      </a:r>
                    </a:p>
                  </a:txBody>
                  <a:tcPr/>
                </a:tc>
                <a:extLst>
                  <a:ext uri="{0D108BD9-81ED-4DB2-BD59-A6C34878D82A}">
                    <a16:rowId xmlns:a16="http://schemas.microsoft.com/office/drawing/2014/main" val="1870205351"/>
                  </a:ext>
                </a:extLst>
              </a:tr>
            </a:tbl>
          </a:graphicData>
        </a:graphic>
      </p:graphicFrame>
    </p:spTree>
    <p:extLst>
      <p:ext uri="{BB962C8B-B14F-4D97-AF65-F5344CB8AC3E}">
        <p14:creationId xmlns:p14="http://schemas.microsoft.com/office/powerpoint/2010/main" val="1998186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sp>
        <p:nvSpPr>
          <p:cNvPr id="2" name="AutoShape 2"/>
          <p:cNvSpPr/>
          <p:nvPr/>
        </p:nvSpPr>
        <p:spPr>
          <a:xfrm rot="5400000">
            <a:off x="6972132" y="5601557"/>
            <a:ext cx="5308156" cy="0"/>
          </a:xfrm>
          <a:prstGeom prst="line">
            <a:avLst/>
          </a:prstGeom>
          <a:ln w="9525" cap="rnd">
            <a:solidFill>
              <a:srgbClr val="FFFFFF"/>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rot="-2439714">
            <a:off x="14879720" y="-2184239"/>
            <a:ext cx="6151626" cy="8229600"/>
          </a:xfrm>
          <a:prstGeom prst="rect">
            <a:avLst/>
          </a:prstGeom>
        </p:spPr>
      </p:pic>
      <p:grpSp>
        <p:nvGrpSpPr>
          <p:cNvPr id="4" name="Group 4"/>
          <p:cNvGrpSpPr>
            <a:grpSpLocks noChangeAspect="1"/>
          </p:cNvGrpSpPr>
          <p:nvPr/>
        </p:nvGrpSpPr>
        <p:grpSpPr>
          <a:xfrm>
            <a:off x="10645832" y="2231930"/>
            <a:ext cx="6613468" cy="6460395"/>
            <a:chOff x="0" y="0"/>
            <a:chExt cx="4828540" cy="4716780"/>
          </a:xfrm>
        </p:grpSpPr>
        <p:sp>
          <p:nvSpPr>
            <p:cNvPr id="5" name="Freeform 5"/>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3"/>
              <a:stretch>
                <a:fillRect l="-2680" r="-2680"/>
              </a:stretch>
            </a:blipFill>
          </p:spPr>
        </p:sp>
      </p:grpSp>
      <p:sp>
        <p:nvSpPr>
          <p:cNvPr id="6" name="TextBox 6"/>
          <p:cNvSpPr txBox="1"/>
          <p:nvPr/>
        </p:nvSpPr>
        <p:spPr>
          <a:xfrm>
            <a:off x="2133603" y="171450"/>
            <a:ext cx="10593498" cy="1543050"/>
          </a:xfrm>
          <a:prstGeom prst="rect">
            <a:avLst/>
          </a:prstGeom>
        </p:spPr>
        <p:txBody>
          <a:bodyPr wrap="square" lIns="0" tIns="0" rIns="0" bIns="0" rtlCol="0" anchor="t">
            <a:spAutoFit/>
          </a:bodyPr>
          <a:lstStyle/>
          <a:p>
            <a:pPr algn="ctr">
              <a:lnSpc>
                <a:spcPts val="12599"/>
              </a:lnSpc>
            </a:pPr>
            <a:r>
              <a:rPr lang="en-US" sz="9000" b="1" dirty="0">
                <a:solidFill>
                  <a:srgbClr val="3D7692"/>
                </a:solidFill>
                <a:latin typeface="Forum"/>
              </a:rPr>
              <a:t>New DVOR/HP-DME</a:t>
            </a:r>
          </a:p>
        </p:txBody>
      </p:sp>
      <p:sp>
        <p:nvSpPr>
          <p:cNvPr id="7" name="TextBox 7"/>
          <p:cNvSpPr txBox="1"/>
          <p:nvPr/>
        </p:nvSpPr>
        <p:spPr>
          <a:xfrm>
            <a:off x="0" y="2136680"/>
            <a:ext cx="9144000" cy="6844030"/>
          </a:xfrm>
          <a:prstGeom prst="rect">
            <a:avLst/>
          </a:prstGeom>
        </p:spPr>
        <p:txBody>
          <a:bodyPr lIns="0" tIns="0" rIns="0" bIns="0" rtlCol="0" anchor="t">
            <a:spAutoFit/>
          </a:bodyPr>
          <a:lstStyle/>
          <a:p>
            <a:pPr marL="928369" lvl="1" indent="-464185">
              <a:lnSpc>
                <a:spcPts val="6019"/>
              </a:lnSpc>
              <a:buFont typeface="Arial"/>
              <a:buChar char="•"/>
            </a:pPr>
            <a:r>
              <a:rPr lang="en-US" sz="4299" dirty="0">
                <a:solidFill>
                  <a:srgbClr val="3D7692"/>
                </a:solidFill>
                <a:latin typeface="Forum Bold"/>
              </a:rPr>
              <a:t>Replacement of DVOR done, commissioning awaited.</a:t>
            </a:r>
          </a:p>
          <a:p>
            <a:pPr marL="928369" lvl="1" indent="-464185">
              <a:lnSpc>
                <a:spcPts val="6019"/>
              </a:lnSpc>
              <a:buFont typeface="Arial"/>
              <a:buChar char="•"/>
            </a:pPr>
            <a:r>
              <a:rPr lang="en-US" sz="4299" dirty="0">
                <a:solidFill>
                  <a:srgbClr val="3D7692"/>
                </a:solidFill>
                <a:latin typeface="Forum Bold"/>
              </a:rPr>
              <a:t>New DVOR equipment is from South Korean manufacturer M/s </a:t>
            </a:r>
            <a:r>
              <a:rPr lang="en-US" sz="4299" dirty="0" err="1">
                <a:solidFill>
                  <a:srgbClr val="3D7692"/>
                </a:solidFill>
                <a:latin typeface="Forum Bold"/>
              </a:rPr>
              <a:t>Mopiens</a:t>
            </a:r>
            <a:r>
              <a:rPr lang="en-US" sz="4299" dirty="0">
                <a:solidFill>
                  <a:srgbClr val="3D7692"/>
                </a:solidFill>
                <a:latin typeface="Forum Bold"/>
              </a:rPr>
              <a:t> and DME is Canadian make INTELCAN. Commissioning checks were carried out by the flight inspection unit of AAI. </a:t>
            </a:r>
          </a:p>
          <a:p>
            <a:pPr marL="928369" lvl="1" indent="-464185">
              <a:lnSpc>
                <a:spcPts val="6019"/>
              </a:lnSpc>
              <a:buFont typeface="Arial"/>
              <a:buChar char="•"/>
            </a:pPr>
            <a:r>
              <a:rPr lang="en-US" sz="4299" dirty="0">
                <a:solidFill>
                  <a:srgbClr val="3D7692"/>
                </a:solidFill>
                <a:latin typeface="Forum Bold"/>
              </a:rPr>
              <a:t>This was a 2.3 crore project.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728043">
            <a:off x="13621074" y="-3137097"/>
            <a:ext cx="8481622" cy="10097169"/>
          </a:xfrm>
          <a:prstGeom prst="rect">
            <a:avLst/>
          </a:prstGeom>
        </p:spPr>
      </p:pic>
      <p:pic>
        <p:nvPicPr>
          <p:cNvPr id="3" name="Picture 3"/>
          <p:cNvPicPr>
            <a:picLocks noChangeAspect="1"/>
          </p:cNvPicPr>
          <p:nvPr/>
        </p:nvPicPr>
        <p:blipFill>
          <a:blip r:embed="rId3"/>
          <a:srcRect l="9235" r="11891"/>
          <a:stretch>
            <a:fillRect/>
          </a:stretch>
        </p:blipFill>
        <p:spPr>
          <a:xfrm>
            <a:off x="10284358" y="5608167"/>
            <a:ext cx="7742911" cy="410641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07543" y="5143500"/>
            <a:ext cx="8480457" cy="5163993"/>
          </a:xfrm>
          <a:prstGeom prst="rect">
            <a:avLst/>
          </a:prstGeom>
        </p:spPr>
      </p:pic>
      <p:pic>
        <p:nvPicPr>
          <p:cNvPr id="5" name="Picture 5"/>
          <p:cNvPicPr>
            <a:picLocks noChangeAspect="1"/>
          </p:cNvPicPr>
          <p:nvPr/>
        </p:nvPicPr>
        <p:blipFill>
          <a:blip r:embed="rId6"/>
          <a:srcRect/>
          <a:stretch>
            <a:fillRect/>
          </a:stretch>
        </p:blipFill>
        <p:spPr>
          <a:xfrm>
            <a:off x="-1901857" y="-2160536"/>
            <a:ext cx="6151626" cy="8229600"/>
          </a:xfrm>
          <a:prstGeom prst="rect">
            <a:avLst/>
          </a:prstGeom>
        </p:spPr>
      </p:pic>
      <p:sp>
        <p:nvSpPr>
          <p:cNvPr id="6" name="TextBox 6"/>
          <p:cNvSpPr txBox="1"/>
          <p:nvPr/>
        </p:nvSpPr>
        <p:spPr>
          <a:xfrm>
            <a:off x="0" y="-171450"/>
            <a:ext cx="18288000" cy="3143250"/>
          </a:xfrm>
          <a:prstGeom prst="rect">
            <a:avLst/>
          </a:prstGeom>
        </p:spPr>
        <p:txBody>
          <a:bodyPr lIns="0" tIns="0" rIns="0" bIns="0" rtlCol="0" anchor="t">
            <a:spAutoFit/>
          </a:bodyPr>
          <a:lstStyle/>
          <a:p>
            <a:pPr algn="ctr">
              <a:lnSpc>
                <a:spcPts val="12599"/>
              </a:lnSpc>
            </a:pPr>
            <a:r>
              <a:rPr lang="en-US" sz="9000">
                <a:solidFill>
                  <a:srgbClr val="FFFFFF"/>
                </a:solidFill>
                <a:latin typeface="Forum"/>
              </a:rPr>
              <a:t>Futuristic Telecommunication Infrastructure (FTI)</a:t>
            </a:r>
          </a:p>
        </p:txBody>
      </p:sp>
      <p:sp>
        <p:nvSpPr>
          <p:cNvPr id="7" name="TextBox 7"/>
          <p:cNvSpPr txBox="1"/>
          <p:nvPr/>
        </p:nvSpPr>
        <p:spPr>
          <a:xfrm>
            <a:off x="0" y="3374097"/>
            <a:ext cx="9565373" cy="65811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Forum"/>
              </a:rPr>
              <a:t>One of the premier AAI project FTI (Futuristic Telecommunication Infrastructure) system is installed and Commissioned on 1st Sep 2021.</a:t>
            </a:r>
          </a:p>
          <a:p>
            <a:pPr marL="734059" lvl="1" indent="-367030">
              <a:lnSpc>
                <a:spcPts val="4759"/>
              </a:lnSpc>
              <a:buFont typeface="Arial"/>
              <a:buChar char="•"/>
            </a:pPr>
            <a:r>
              <a:rPr lang="en-US" sz="3399">
                <a:solidFill>
                  <a:srgbClr val="FFFFFF"/>
                </a:solidFill>
                <a:latin typeface="Forum"/>
              </a:rPr>
              <a:t>With this seamless uninterrupted and redundant communication will be established with other airports for exchanging AFTN messages and surveillance data.</a:t>
            </a:r>
          </a:p>
          <a:p>
            <a:pPr marL="734059" lvl="1" indent="-367030">
              <a:lnSpc>
                <a:spcPts val="4759"/>
              </a:lnSpc>
              <a:buFont typeface="Arial"/>
              <a:buChar char="•"/>
            </a:pPr>
            <a:r>
              <a:rPr lang="en-US" sz="3399">
                <a:solidFill>
                  <a:srgbClr val="FFFFFF"/>
                </a:solidFill>
                <a:latin typeface="Forum"/>
              </a:rPr>
              <a:t>This key project is undertaken by AAI in collaboration with M/s Harris corporation and FTI is for a period of 15 years at a cost of 945 crores.</a:t>
            </a:r>
          </a:p>
          <a:p>
            <a:pPr>
              <a:lnSpc>
                <a:spcPts val="4759"/>
              </a:lnSpc>
            </a:pPr>
            <a:endParaRPr lang="en-US" sz="3399">
              <a:solidFill>
                <a:srgbClr val="FFFFFF"/>
              </a:solidFill>
              <a:latin typeface="For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06380" y="-1051754"/>
            <a:ext cx="8842621" cy="7726240"/>
          </a:xfrm>
          <a:prstGeom prst="rect">
            <a:avLst/>
          </a:prstGeom>
        </p:spPr>
      </p:pic>
      <p:pic>
        <p:nvPicPr>
          <p:cNvPr id="3" name="Picture 3"/>
          <p:cNvPicPr>
            <a:picLocks noChangeAspect="1"/>
          </p:cNvPicPr>
          <p:nvPr/>
        </p:nvPicPr>
        <p:blipFill>
          <a:blip r:embed="rId3"/>
          <a:srcRect/>
          <a:stretch>
            <a:fillRect/>
          </a:stretch>
        </p:blipFill>
        <p:spPr>
          <a:xfrm rot="-7216980">
            <a:off x="-3466537" y="4435014"/>
            <a:ext cx="10020822" cy="8229600"/>
          </a:xfrm>
          <a:prstGeom prst="rect">
            <a:avLst/>
          </a:prstGeom>
        </p:spPr>
      </p:pic>
      <p:grpSp>
        <p:nvGrpSpPr>
          <p:cNvPr id="4" name="Group 4"/>
          <p:cNvGrpSpPr>
            <a:grpSpLocks noChangeAspect="1"/>
          </p:cNvGrpSpPr>
          <p:nvPr/>
        </p:nvGrpSpPr>
        <p:grpSpPr>
          <a:xfrm>
            <a:off x="-93247" y="4043239"/>
            <a:ext cx="7525060" cy="6812628"/>
            <a:chOff x="0" y="0"/>
            <a:chExt cx="5580380" cy="5052060"/>
          </a:xfrm>
        </p:grpSpPr>
        <p:sp>
          <p:nvSpPr>
            <p:cNvPr id="5" name="Freeform 5"/>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4"/>
              <a:stretch>
                <a:fillRect l="-1912" r="-1912"/>
              </a:stretch>
            </a:blipFill>
          </p:spPr>
        </p:sp>
      </p:grpSp>
      <p:sp>
        <p:nvSpPr>
          <p:cNvPr id="6" name="TextBox 6"/>
          <p:cNvSpPr txBox="1"/>
          <p:nvPr/>
        </p:nvSpPr>
        <p:spPr>
          <a:xfrm>
            <a:off x="-93247" y="-95250"/>
            <a:ext cx="18474495" cy="2952750"/>
          </a:xfrm>
          <a:prstGeom prst="rect">
            <a:avLst/>
          </a:prstGeom>
        </p:spPr>
        <p:txBody>
          <a:bodyPr lIns="0" tIns="0" rIns="0" bIns="0" rtlCol="0" anchor="t">
            <a:spAutoFit/>
          </a:bodyPr>
          <a:lstStyle/>
          <a:p>
            <a:pPr algn="ctr">
              <a:lnSpc>
                <a:spcPts val="11700"/>
              </a:lnSpc>
            </a:pPr>
            <a:r>
              <a:rPr lang="en-US" sz="9000">
                <a:solidFill>
                  <a:srgbClr val="FFFFFF"/>
                </a:solidFill>
                <a:latin typeface="TT Drugs"/>
              </a:rPr>
              <a:t> Voice Switching Controlling and Recording unit (VCS)</a:t>
            </a:r>
          </a:p>
        </p:txBody>
      </p:sp>
      <p:pic>
        <p:nvPicPr>
          <p:cNvPr id="7" name="Picture 7"/>
          <p:cNvPicPr>
            <a:picLocks noChangeAspect="1"/>
          </p:cNvPicPr>
          <p:nvPr/>
        </p:nvPicPr>
        <p:blipFill>
          <a:blip r:embed="rId5"/>
          <a:srcRect/>
          <a:stretch>
            <a:fillRect/>
          </a:stretch>
        </p:blipFill>
        <p:spPr>
          <a:xfrm rot="1743691">
            <a:off x="12650583" y="5606367"/>
            <a:ext cx="6964299" cy="8229600"/>
          </a:xfrm>
          <a:prstGeom prst="rect">
            <a:avLst/>
          </a:prstGeom>
        </p:spPr>
      </p:pic>
      <p:sp>
        <p:nvSpPr>
          <p:cNvPr id="8" name="TextBox 8"/>
          <p:cNvSpPr txBox="1"/>
          <p:nvPr/>
        </p:nvSpPr>
        <p:spPr>
          <a:xfrm>
            <a:off x="7821921" y="3050541"/>
            <a:ext cx="10466079" cy="5874836"/>
          </a:xfrm>
          <a:prstGeom prst="rect">
            <a:avLst/>
          </a:prstGeom>
        </p:spPr>
        <p:txBody>
          <a:bodyPr lIns="0" tIns="0" rIns="0" bIns="0" rtlCol="0" anchor="t">
            <a:spAutoFit/>
          </a:bodyPr>
          <a:lstStyle/>
          <a:p>
            <a:pPr marL="720875" lvl="1" indent="-360437">
              <a:lnSpc>
                <a:spcPts val="4674"/>
              </a:lnSpc>
              <a:buFont typeface="Arial"/>
              <a:buChar char="•"/>
            </a:pPr>
            <a:r>
              <a:rPr lang="en-US" sz="3338">
                <a:solidFill>
                  <a:srgbClr val="FFFFFF"/>
                </a:solidFill>
                <a:latin typeface="Open Sans Light"/>
              </a:rPr>
              <a:t>State of art of voice switching controlling and recording unit is also at the verge of commissioning. </a:t>
            </a:r>
          </a:p>
          <a:p>
            <a:pPr marL="720875" lvl="1" indent="-360437">
              <a:lnSpc>
                <a:spcPts val="4674"/>
              </a:lnSpc>
              <a:buFont typeface="Arial"/>
              <a:buChar char="•"/>
            </a:pPr>
            <a:r>
              <a:rPr lang="en-US" sz="3338">
                <a:solidFill>
                  <a:srgbClr val="FFFFFF"/>
                </a:solidFill>
                <a:latin typeface="Open Sans Light"/>
              </a:rPr>
              <a:t>The Italian manufacturer M/s SITTI has supplied the machine for our airport. This equipment caters for the extended communication facilities which is proposed for strengthening the coverage limits of the Cochin area control center.</a:t>
            </a:r>
          </a:p>
          <a:p>
            <a:pPr marL="720875" lvl="1" indent="-360437">
              <a:lnSpc>
                <a:spcPts val="4674"/>
              </a:lnSpc>
              <a:buFont typeface="Arial"/>
              <a:buChar char="•"/>
            </a:pPr>
            <a:r>
              <a:rPr lang="en-US" sz="3338">
                <a:solidFill>
                  <a:srgbClr val="FFFFFF"/>
                </a:solidFill>
                <a:latin typeface="Open Sans Light"/>
              </a:rPr>
              <a:t> Along with this an addition of few IP based VHF transmitters and receivers also will be installed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06380" y="-1051754"/>
            <a:ext cx="8842621" cy="7726240"/>
          </a:xfrm>
          <a:prstGeom prst="rect">
            <a:avLst/>
          </a:prstGeom>
        </p:spPr>
      </p:pic>
      <p:pic>
        <p:nvPicPr>
          <p:cNvPr id="3" name="Picture 3"/>
          <p:cNvPicPr>
            <a:picLocks noChangeAspect="1"/>
          </p:cNvPicPr>
          <p:nvPr/>
        </p:nvPicPr>
        <p:blipFill>
          <a:blip r:embed="rId3"/>
          <a:srcRect t="1705" b="1705"/>
          <a:stretch>
            <a:fillRect/>
          </a:stretch>
        </p:blipFill>
        <p:spPr>
          <a:xfrm rot="-1739433">
            <a:off x="11937857" y="-3174255"/>
            <a:ext cx="8505536" cy="11064583"/>
          </a:xfrm>
          <a:prstGeom prst="rect">
            <a:avLst/>
          </a:prstGeom>
        </p:spPr>
      </p:pic>
      <p:sp>
        <p:nvSpPr>
          <p:cNvPr id="4" name="TextBox 4"/>
          <p:cNvSpPr txBox="1"/>
          <p:nvPr/>
        </p:nvSpPr>
        <p:spPr>
          <a:xfrm>
            <a:off x="787524" y="315023"/>
            <a:ext cx="16712952" cy="1247775"/>
          </a:xfrm>
          <a:prstGeom prst="rect">
            <a:avLst/>
          </a:prstGeom>
        </p:spPr>
        <p:txBody>
          <a:bodyPr lIns="0" tIns="0" rIns="0" bIns="0" rtlCol="0" anchor="t">
            <a:spAutoFit/>
          </a:bodyPr>
          <a:lstStyle/>
          <a:p>
            <a:pPr algn="ctr">
              <a:lnSpc>
                <a:spcPts val="9450"/>
              </a:lnSpc>
            </a:pPr>
            <a:r>
              <a:rPr lang="en-US" sz="9000">
                <a:solidFill>
                  <a:srgbClr val="FFFFFF"/>
                </a:solidFill>
                <a:latin typeface="Forum"/>
              </a:rPr>
              <a:t>Airport systems &amp;BDDS Equipments</a:t>
            </a:r>
          </a:p>
        </p:txBody>
      </p:sp>
      <p:sp>
        <p:nvSpPr>
          <p:cNvPr id="5" name="TextBox 5"/>
          <p:cNvSpPr txBox="1"/>
          <p:nvPr/>
        </p:nvSpPr>
        <p:spPr>
          <a:xfrm>
            <a:off x="690400" y="2201467"/>
            <a:ext cx="9022407" cy="2887980"/>
          </a:xfrm>
          <a:prstGeom prst="rect">
            <a:avLst/>
          </a:prstGeom>
        </p:spPr>
        <p:txBody>
          <a:bodyPr lIns="0" tIns="0" rIns="0" bIns="0" rtlCol="0" anchor="t">
            <a:spAutoFit/>
          </a:bodyPr>
          <a:lstStyle/>
          <a:p>
            <a:pPr algn="ctr">
              <a:lnSpc>
                <a:spcPts val="3780"/>
              </a:lnSpc>
            </a:pPr>
            <a:r>
              <a:rPr lang="en-US" sz="3600">
                <a:solidFill>
                  <a:srgbClr val="FFFFFF"/>
                </a:solidFill>
                <a:latin typeface="Forum"/>
              </a:rPr>
              <a:t>SECURITY EQUIPMENTS </a:t>
            </a:r>
          </a:p>
          <a:p>
            <a:pPr algn="just">
              <a:lnSpc>
                <a:spcPts val="3780"/>
              </a:lnSpc>
            </a:pPr>
            <a:endParaRPr lang="en-US" sz="3600">
              <a:solidFill>
                <a:srgbClr val="FFFFFF"/>
              </a:solidFill>
              <a:latin typeface="Forum"/>
            </a:endParaRPr>
          </a:p>
          <a:p>
            <a:pPr marL="777240" lvl="1" indent="-388620" algn="just">
              <a:lnSpc>
                <a:spcPts val="3780"/>
              </a:lnSpc>
              <a:buFont typeface="Arial"/>
              <a:buChar char="•"/>
            </a:pPr>
            <a:r>
              <a:rPr lang="en-US" sz="3600">
                <a:solidFill>
                  <a:srgbClr val="FFFFFF"/>
                </a:solidFill>
                <a:latin typeface="Forum"/>
              </a:rPr>
              <a:t> XRAY BAGGAGE INSPECTION SYSTEM (XBIS)</a:t>
            </a:r>
          </a:p>
          <a:p>
            <a:pPr marL="777240" lvl="1" indent="-388620" algn="just">
              <a:lnSpc>
                <a:spcPts val="3780"/>
              </a:lnSpc>
              <a:buFont typeface="Arial"/>
              <a:buChar char="•"/>
            </a:pPr>
            <a:r>
              <a:rPr lang="en-US" sz="3600">
                <a:solidFill>
                  <a:srgbClr val="FFFFFF"/>
                </a:solidFill>
                <a:latin typeface="Forum"/>
              </a:rPr>
              <a:t> EXPLOSIVE TRACE DETECTORS (ETD)</a:t>
            </a:r>
          </a:p>
          <a:p>
            <a:pPr marL="777240" lvl="1" indent="-388620" algn="just">
              <a:lnSpc>
                <a:spcPts val="3780"/>
              </a:lnSpc>
              <a:buFont typeface="Arial"/>
              <a:buChar char="•"/>
            </a:pPr>
            <a:r>
              <a:rPr lang="en-US" sz="3600">
                <a:solidFill>
                  <a:srgbClr val="FFFFFF"/>
                </a:solidFill>
                <a:latin typeface="Forum"/>
              </a:rPr>
              <a:t> DOOR FRAME METAL DETECTORS (DFMD)</a:t>
            </a:r>
          </a:p>
          <a:p>
            <a:pPr marL="777240" lvl="1" indent="-388620" algn="just">
              <a:lnSpc>
                <a:spcPts val="3780"/>
              </a:lnSpc>
              <a:buFont typeface="Arial"/>
              <a:buChar char="•"/>
            </a:pPr>
            <a:r>
              <a:rPr lang="en-US" sz="3600">
                <a:solidFill>
                  <a:srgbClr val="FFFFFF"/>
                </a:solidFill>
                <a:latin typeface="Forum"/>
              </a:rPr>
              <a:t> HAND HELD METAL DETECTORS (HHMD) </a:t>
            </a:r>
          </a:p>
        </p:txBody>
      </p:sp>
      <p:sp>
        <p:nvSpPr>
          <p:cNvPr id="6" name="TextBox 6"/>
          <p:cNvSpPr txBox="1"/>
          <p:nvPr/>
        </p:nvSpPr>
        <p:spPr>
          <a:xfrm>
            <a:off x="7609305" y="5798730"/>
            <a:ext cx="3590851" cy="506730"/>
          </a:xfrm>
          <a:prstGeom prst="rect">
            <a:avLst/>
          </a:prstGeom>
        </p:spPr>
        <p:txBody>
          <a:bodyPr lIns="0" tIns="0" rIns="0" bIns="0" rtlCol="0" anchor="t">
            <a:spAutoFit/>
          </a:bodyPr>
          <a:lstStyle/>
          <a:p>
            <a:pPr algn="ctr">
              <a:lnSpc>
                <a:spcPts val="3780"/>
              </a:lnSpc>
            </a:pPr>
            <a:r>
              <a:rPr lang="en-US" sz="3600">
                <a:solidFill>
                  <a:srgbClr val="FFFFFF"/>
                </a:solidFill>
                <a:latin typeface="Forum"/>
              </a:rPr>
              <a:t>BDDS EQUIPMENTS</a:t>
            </a:r>
          </a:p>
        </p:txBody>
      </p:sp>
      <p:sp>
        <p:nvSpPr>
          <p:cNvPr id="7" name="AutoShape 7"/>
          <p:cNvSpPr/>
          <p:nvPr/>
        </p:nvSpPr>
        <p:spPr>
          <a:xfrm rot="-5400000">
            <a:off x="9027626" y="3954990"/>
            <a:ext cx="2830889" cy="0"/>
          </a:xfrm>
          <a:prstGeom prst="line">
            <a:avLst/>
          </a:prstGeom>
          <a:ln w="9525" cap="rnd">
            <a:solidFill>
              <a:srgbClr val="FFFFFF"/>
            </a:solidFill>
            <a:prstDash val="solid"/>
            <a:headEnd type="none" w="sm" len="sm"/>
            <a:tailEnd type="none" w="sm" len="sm"/>
          </a:ln>
        </p:spPr>
      </p:sp>
      <p:sp>
        <p:nvSpPr>
          <p:cNvPr id="8" name="TextBox 8"/>
          <p:cNvSpPr txBox="1"/>
          <p:nvPr/>
        </p:nvSpPr>
        <p:spPr>
          <a:xfrm>
            <a:off x="787524" y="7186955"/>
            <a:ext cx="6004232" cy="2299842"/>
          </a:xfrm>
          <a:prstGeom prst="rect">
            <a:avLst/>
          </a:prstGeom>
        </p:spPr>
        <p:txBody>
          <a:bodyPr lIns="0" tIns="0" rIns="0" bIns="0" rtlCol="0" anchor="t">
            <a:spAutoFit/>
          </a:bodyPr>
          <a:lstStyle/>
          <a:p>
            <a:pPr marL="678153" lvl="1" indent="-339077" algn="ctr">
              <a:lnSpc>
                <a:spcPts val="2010"/>
              </a:lnSpc>
              <a:buFont typeface="Arial"/>
              <a:buChar char="•"/>
            </a:pPr>
            <a:r>
              <a:rPr lang="en-US" sz="3141">
                <a:solidFill>
                  <a:srgbClr val="FFFFFF"/>
                </a:solidFill>
                <a:latin typeface="Forum"/>
              </a:rPr>
              <a:t>NIGHT VISION GOGGLES</a:t>
            </a:r>
          </a:p>
          <a:p>
            <a:pPr algn="ctr">
              <a:lnSpc>
                <a:spcPts val="2010"/>
              </a:lnSpc>
            </a:pPr>
            <a:endParaRPr lang="en-US" sz="3141">
              <a:solidFill>
                <a:srgbClr val="FFFFFF"/>
              </a:solidFill>
              <a:latin typeface="Forum"/>
            </a:endParaRPr>
          </a:p>
          <a:p>
            <a:pPr marL="678153" lvl="1" indent="-339077" algn="ctr">
              <a:lnSpc>
                <a:spcPts val="2010"/>
              </a:lnSpc>
              <a:buFont typeface="Arial"/>
              <a:buChar char="•"/>
            </a:pPr>
            <a:r>
              <a:rPr lang="en-US" sz="3141">
                <a:solidFill>
                  <a:srgbClr val="FFFFFF"/>
                </a:solidFill>
                <a:latin typeface="Forum"/>
              </a:rPr>
              <a:t>BOMB SUIT EQUIPMENT</a:t>
            </a:r>
          </a:p>
          <a:p>
            <a:pPr algn="ctr">
              <a:lnSpc>
                <a:spcPts val="2010"/>
              </a:lnSpc>
            </a:pPr>
            <a:endParaRPr lang="en-US" sz="3141">
              <a:solidFill>
                <a:srgbClr val="FFFFFF"/>
              </a:solidFill>
              <a:latin typeface="Forum"/>
            </a:endParaRPr>
          </a:p>
          <a:p>
            <a:pPr marL="678153" lvl="1" indent="-339077" algn="ctr">
              <a:lnSpc>
                <a:spcPts val="2010"/>
              </a:lnSpc>
              <a:buFont typeface="Arial"/>
              <a:buChar char="•"/>
            </a:pPr>
            <a:r>
              <a:rPr lang="en-US" sz="3141">
                <a:solidFill>
                  <a:srgbClr val="FFFFFF"/>
                </a:solidFill>
                <a:latin typeface="Forum"/>
              </a:rPr>
              <a:t>EXPLOSIVE VAPOUR DETECTOR</a:t>
            </a:r>
          </a:p>
          <a:p>
            <a:pPr algn="ctr">
              <a:lnSpc>
                <a:spcPts val="2010"/>
              </a:lnSpc>
            </a:pPr>
            <a:endParaRPr lang="en-US" sz="3141">
              <a:solidFill>
                <a:srgbClr val="FFFFFF"/>
              </a:solidFill>
              <a:latin typeface="Forum"/>
            </a:endParaRPr>
          </a:p>
          <a:p>
            <a:pPr marL="678153" lvl="1" indent="-339077" algn="ctr">
              <a:lnSpc>
                <a:spcPts val="2010"/>
              </a:lnSpc>
              <a:buFont typeface="Arial"/>
              <a:buChar char="•"/>
            </a:pPr>
            <a:r>
              <a:rPr lang="en-US" sz="3141">
                <a:solidFill>
                  <a:srgbClr val="FFFFFF"/>
                </a:solidFill>
                <a:latin typeface="Forum"/>
              </a:rPr>
              <a:t>VARIOUS BDDS EQUIPMENTS (4 Items)</a:t>
            </a:r>
          </a:p>
          <a:p>
            <a:pPr algn="ctr">
              <a:lnSpc>
                <a:spcPts val="2010"/>
              </a:lnSpc>
            </a:pPr>
            <a:endParaRPr lang="en-US" sz="3141">
              <a:solidFill>
                <a:srgbClr val="FFFFFF"/>
              </a:solidFill>
              <a:latin typeface="Forum"/>
            </a:endParaRPr>
          </a:p>
        </p:txBody>
      </p:sp>
      <p:sp>
        <p:nvSpPr>
          <p:cNvPr id="9" name="TextBox 9"/>
          <p:cNvSpPr txBox="1"/>
          <p:nvPr/>
        </p:nvSpPr>
        <p:spPr>
          <a:xfrm>
            <a:off x="10333838" y="7215530"/>
            <a:ext cx="7166638" cy="2056565"/>
          </a:xfrm>
          <a:prstGeom prst="rect">
            <a:avLst/>
          </a:prstGeom>
        </p:spPr>
        <p:txBody>
          <a:bodyPr lIns="0" tIns="0" rIns="0" bIns="0" rtlCol="0" anchor="t">
            <a:spAutoFit/>
          </a:bodyPr>
          <a:lstStyle/>
          <a:p>
            <a:pPr algn="ctr">
              <a:lnSpc>
                <a:spcPts val="2018"/>
              </a:lnSpc>
            </a:pPr>
            <a:endParaRPr/>
          </a:p>
          <a:p>
            <a:pPr marL="726297" lvl="1" indent="-363148" algn="ctr">
              <a:lnSpc>
                <a:spcPts val="2018"/>
              </a:lnSpc>
              <a:buFont typeface="Arial"/>
              <a:buChar char="•"/>
            </a:pPr>
            <a:r>
              <a:rPr lang="en-US" sz="3364">
                <a:solidFill>
                  <a:srgbClr val="FFFFFF"/>
                </a:solidFill>
                <a:latin typeface="Forum"/>
              </a:rPr>
              <a:t>REAL TIME VIEWING SYSTEM</a:t>
            </a:r>
          </a:p>
          <a:p>
            <a:pPr algn="ctr">
              <a:lnSpc>
                <a:spcPts val="2018"/>
              </a:lnSpc>
            </a:pPr>
            <a:endParaRPr lang="en-US" sz="3364">
              <a:solidFill>
                <a:srgbClr val="FFFFFF"/>
              </a:solidFill>
              <a:latin typeface="Forum"/>
            </a:endParaRPr>
          </a:p>
          <a:p>
            <a:pPr marL="726297" lvl="1" indent="-363148" algn="ctr">
              <a:lnSpc>
                <a:spcPts val="2018"/>
              </a:lnSpc>
              <a:buFont typeface="Arial"/>
              <a:buChar char="•"/>
            </a:pPr>
            <a:r>
              <a:rPr lang="en-US" sz="3364">
                <a:solidFill>
                  <a:srgbClr val="FFFFFF"/>
                </a:solidFill>
                <a:latin typeface="Forum"/>
              </a:rPr>
              <a:t>ELECTRONIC STETHOSCOPE</a:t>
            </a:r>
          </a:p>
          <a:p>
            <a:pPr algn="ctr">
              <a:lnSpc>
                <a:spcPts val="2018"/>
              </a:lnSpc>
            </a:pPr>
            <a:endParaRPr lang="en-US" sz="3364">
              <a:solidFill>
                <a:srgbClr val="FFFFFF"/>
              </a:solidFill>
              <a:latin typeface="Forum"/>
            </a:endParaRPr>
          </a:p>
          <a:p>
            <a:pPr marL="726297" lvl="1" indent="-363148" algn="ctr">
              <a:lnSpc>
                <a:spcPts val="2018"/>
              </a:lnSpc>
              <a:buFont typeface="Arial"/>
              <a:buChar char="•"/>
            </a:pPr>
            <a:r>
              <a:rPr lang="en-US" sz="3364">
                <a:solidFill>
                  <a:srgbClr val="FFFFFF"/>
                </a:solidFill>
                <a:latin typeface="Forum"/>
              </a:rPr>
              <a:t>BLAST INHIBITOR</a:t>
            </a:r>
          </a:p>
          <a:p>
            <a:pPr algn="ctr">
              <a:lnSpc>
                <a:spcPts val="2018"/>
              </a:lnSpc>
            </a:pPr>
            <a:endParaRPr lang="en-US" sz="3364">
              <a:solidFill>
                <a:srgbClr val="FFFFFF"/>
              </a:solidFill>
              <a:latin typeface="Forum"/>
            </a:endParaRPr>
          </a:p>
          <a:p>
            <a:pPr marL="726297" lvl="1" indent="-363148" algn="ctr">
              <a:lnSpc>
                <a:spcPts val="2018"/>
              </a:lnSpc>
              <a:buFont typeface="Arial"/>
              <a:buChar char="•"/>
            </a:pPr>
            <a:r>
              <a:rPr lang="en-US" sz="3364">
                <a:solidFill>
                  <a:srgbClr val="FFFFFF"/>
                </a:solidFill>
                <a:latin typeface="Forum"/>
              </a:rPr>
              <a:t>FIBER OPTIC SERVEILLANCE DEVICE</a:t>
            </a:r>
          </a:p>
        </p:txBody>
      </p:sp>
      <p:sp>
        <p:nvSpPr>
          <p:cNvPr id="10" name="TextBox 10"/>
          <p:cNvSpPr txBox="1"/>
          <p:nvPr/>
        </p:nvSpPr>
        <p:spPr>
          <a:xfrm>
            <a:off x="10755970" y="2201467"/>
            <a:ext cx="6879706" cy="2887980"/>
          </a:xfrm>
          <a:prstGeom prst="rect">
            <a:avLst/>
          </a:prstGeom>
        </p:spPr>
        <p:txBody>
          <a:bodyPr lIns="0" tIns="0" rIns="0" bIns="0" rtlCol="0" anchor="t">
            <a:spAutoFit/>
          </a:bodyPr>
          <a:lstStyle/>
          <a:p>
            <a:pPr algn="ctr">
              <a:lnSpc>
                <a:spcPts val="3780"/>
              </a:lnSpc>
            </a:pPr>
            <a:r>
              <a:rPr lang="en-US" sz="3600">
                <a:solidFill>
                  <a:srgbClr val="FFFFFF"/>
                </a:solidFill>
                <a:latin typeface="Forum"/>
              </a:rPr>
              <a:t>SURVEILLANCE EQUIPMENTS</a:t>
            </a:r>
          </a:p>
          <a:p>
            <a:pPr>
              <a:lnSpc>
                <a:spcPts val="3780"/>
              </a:lnSpc>
            </a:pPr>
            <a:endParaRPr lang="en-US" sz="3600">
              <a:solidFill>
                <a:srgbClr val="FFFFFF"/>
              </a:solidFill>
              <a:latin typeface="Forum"/>
            </a:endParaRPr>
          </a:p>
          <a:p>
            <a:pPr marL="777240" lvl="1" indent="-388620">
              <a:lnSpc>
                <a:spcPts val="3780"/>
              </a:lnSpc>
              <a:buFont typeface="Arial"/>
              <a:buChar char="•"/>
            </a:pPr>
            <a:r>
              <a:rPr lang="en-US" sz="3600">
                <a:solidFill>
                  <a:srgbClr val="FFFFFF"/>
                </a:solidFill>
                <a:latin typeface="Forum"/>
              </a:rPr>
              <a:t>SCCTV SYSTEM</a:t>
            </a:r>
          </a:p>
          <a:p>
            <a:pPr marL="777240" lvl="1" indent="-388620">
              <a:lnSpc>
                <a:spcPts val="3780"/>
              </a:lnSpc>
              <a:buFont typeface="Arial"/>
              <a:buChar char="•"/>
            </a:pPr>
            <a:r>
              <a:rPr lang="en-US" sz="3600">
                <a:solidFill>
                  <a:srgbClr val="FFFFFF"/>
                </a:solidFill>
                <a:latin typeface="Forum"/>
              </a:rPr>
              <a:t>APRON CAMERA SYSTEM</a:t>
            </a:r>
          </a:p>
          <a:p>
            <a:pPr marL="777240" lvl="1" indent="-388620">
              <a:lnSpc>
                <a:spcPts val="3780"/>
              </a:lnSpc>
              <a:buFont typeface="Arial"/>
              <a:buChar char="•"/>
            </a:pPr>
            <a:r>
              <a:rPr lang="en-US" sz="3600">
                <a:solidFill>
                  <a:srgbClr val="FFFFFF"/>
                </a:solidFill>
                <a:latin typeface="Forum"/>
              </a:rPr>
              <a:t>BREATH ANALYSER Test Camera System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402" t="5118" r="15333" b="9685"/>
          <a:stretch>
            <a:fillRect/>
          </a:stretch>
        </p:blipFill>
        <p:spPr>
          <a:xfrm>
            <a:off x="9525566" y="5763680"/>
            <a:ext cx="6706629" cy="3494620"/>
          </a:xfrm>
          <a:prstGeom prst="rect">
            <a:avLst/>
          </a:prstGeom>
        </p:spPr>
      </p:pic>
      <p:pic>
        <p:nvPicPr>
          <p:cNvPr id="3" name="Picture 3"/>
          <p:cNvPicPr>
            <a:picLocks noChangeAspect="1"/>
          </p:cNvPicPr>
          <p:nvPr/>
        </p:nvPicPr>
        <p:blipFill>
          <a:blip r:embed="rId3"/>
          <a:srcRect/>
          <a:stretch>
            <a:fillRect/>
          </a:stretch>
        </p:blipFill>
        <p:spPr>
          <a:xfrm>
            <a:off x="-3706380" y="-1051754"/>
            <a:ext cx="8842621" cy="7726240"/>
          </a:xfrm>
          <a:prstGeom prst="rect">
            <a:avLst/>
          </a:prstGeom>
        </p:spPr>
      </p:pic>
      <p:pic>
        <p:nvPicPr>
          <p:cNvPr id="4" name="Picture 4"/>
          <p:cNvPicPr>
            <a:picLocks noChangeAspect="1"/>
          </p:cNvPicPr>
          <p:nvPr/>
        </p:nvPicPr>
        <p:blipFill>
          <a:blip r:embed="rId4"/>
          <a:srcRect l="38508" t="4282" r="2947" b="2336"/>
          <a:stretch>
            <a:fillRect/>
          </a:stretch>
        </p:blipFill>
        <p:spPr>
          <a:xfrm>
            <a:off x="3139173" y="3832114"/>
            <a:ext cx="3026934" cy="5684744"/>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144000" y="5236714"/>
            <a:ext cx="7469762" cy="454855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282198">
            <a:off x="1482191" y="4759481"/>
            <a:ext cx="6340897" cy="3861154"/>
          </a:xfrm>
          <a:prstGeom prst="rect">
            <a:avLst/>
          </a:prstGeom>
        </p:spPr>
      </p:pic>
      <p:sp>
        <p:nvSpPr>
          <p:cNvPr id="7" name="TextBox 7"/>
          <p:cNvSpPr txBox="1"/>
          <p:nvPr/>
        </p:nvSpPr>
        <p:spPr>
          <a:xfrm>
            <a:off x="2614575" y="-171450"/>
            <a:ext cx="13058849" cy="3143250"/>
          </a:xfrm>
          <a:prstGeom prst="rect">
            <a:avLst/>
          </a:prstGeom>
        </p:spPr>
        <p:txBody>
          <a:bodyPr lIns="0" tIns="0" rIns="0" bIns="0" rtlCol="0" anchor="t">
            <a:spAutoFit/>
          </a:bodyPr>
          <a:lstStyle/>
          <a:p>
            <a:pPr algn="ctr">
              <a:lnSpc>
                <a:spcPts val="12599"/>
              </a:lnSpc>
            </a:pPr>
            <a:r>
              <a:rPr lang="en-US" sz="9000">
                <a:solidFill>
                  <a:srgbClr val="3D7692"/>
                </a:solidFill>
                <a:latin typeface="Forum"/>
              </a:rPr>
              <a:t>FACILITATION EQUIPMENTS</a:t>
            </a:r>
          </a:p>
          <a:p>
            <a:pPr algn="ctr">
              <a:lnSpc>
                <a:spcPts val="12599"/>
              </a:lnSpc>
            </a:pPr>
            <a:endParaRPr lang="en-US" sz="9000">
              <a:solidFill>
                <a:srgbClr val="3D7692"/>
              </a:solidFill>
              <a:latin typeface="Forum"/>
            </a:endParaRPr>
          </a:p>
        </p:txBody>
      </p:sp>
      <p:sp>
        <p:nvSpPr>
          <p:cNvPr id="8" name="TextBox 8"/>
          <p:cNvSpPr txBox="1"/>
          <p:nvPr/>
        </p:nvSpPr>
        <p:spPr>
          <a:xfrm>
            <a:off x="9370025" y="2382812"/>
            <a:ext cx="7017711" cy="1615440"/>
          </a:xfrm>
          <a:prstGeom prst="rect">
            <a:avLst/>
          </a:prstGeom>
        </p:spPr>
        <p:txBody>
          <a:bodyPr lIns="0" tIns="0" rIns="0" bIns="0" rtlCol="0" anchor="t">
            <a:spAutoFit/>
          </a:bodyPr>
          <a:lstStyle/>
          <a:p>
            <a:pPr algn="ctr">
              <a:lnSpc>
                <a:spcPts val="4290"/>
              </a:lnSpc>
              <a:spcBef>
                <a:spcPct val="0"/>
              </a:spcBef>
            </a:pPr>
            <a:r>
              <a:rPr lang="en-US" sz="3300" b="1" dirty="0">
                <a:solidFill>
                  <a:srgbClr val="3D7692"/>
                </a:solidFill>
                <a:latin typeface="Forum"/>
              </a:rPr>
              <a:t>FLIGHT INFORMATION </a:t>
            </a:r>
          </a:p>
          <a:p>
            <a:pPr algn="ctr">
              <a:lnSpc>
                <a:spcPts val="4290"/>
              </a:lnSpc>
              <a:spcBef>
                <a:spcPct val="0"/>
              </a:spcBef>
            </a:pPr>
            <a:r>
              <a:rPr lang="en-US" sz="3300" b="1" dirty="0">
                <a:solidFill>
                  <a:srgbClr val="3D7692"/>
                </a:solidFill>
                <a:latin typeface="Forum"/>
              </a:rPr>
              <a:t>     DISPLAY SYSTEM (FIDS)</a:t>
            </a:r>
          </a:p>
          <a:p>
            <a:pPr algn="ctr">
              <a:lnSpc>
                <a:spcPts val="4290"/>
              </a:lnSpc>
              <a:spcBef>
                <a:spcPct val="0"/>
              </a:spcBef>
            </a:pPr>
            <a:endParaRPr lang="en-US" sz="3300" b="1" dirty="0">
              <a:solidFill>
                <a:srgbClr val="3D7692"/>
              </a:solidFill>
              <a:latin typeface="Forum"/>
            </a:endParaRPr>
          </a:p>
        </p:txBody>
      </p:sp>
      <p:sp>
        <p:nvSpPr>
          <p:cNvPr id="9" name="TextBox 9"/>
          <p:cNvSpPr txBox="1"/>
          <p:nvPr/>
        </p:nvSpPr>
        <p:spPr>
          <a:xfrm>
            <a:off x="0" y="2382812"/>
            <a:ext cx="7051722" cy="1072515"/>
          </a:xfrm>
          <a:prstGeom prst="rect">
            <a:avLst/>
          </a:prstGeom>
        </p:spPr>
        <p:txBody>
          <a:bodyPr lIns="0" tIns="0" rIns="0" bIns="0" rtlCol="0" anchor="t">
            <a:spAutoFit/>
          </a:bodyPr>
          <a:lstStyle/>
          <a:p>
            <a:pPr algn="ctr">
              <a:lnSpc>
                <a:spcPts val="4290"/>
              </a:lnSpc>
              <a:spcBef>
                <a:spcPct val="0"/>
              </a:spcBef>
            </a:pPr>
            <a:r>
              <a:rPr lang="en-US" sz="3300" b="1" dirty="0">
                <a:solidFill>
                  <a:srgbClr val="3D7692"/>
                </a:solidFill>
                <a:latin typeface="Forum"/>
              </a:rPr>
              <a:t>PUBLIC ANNOUNCEMENT </a:t>
            </a:r>
          </a:p>
          <a:p>
            <a:pPr algn="ctr">
              <a:lnSpc>
                <a:spcPts val="4290"/>
              </a:lnSpc>
              <a:spcBef>
                <a:spcPct val="0"/>
              </a:spcBef>
            </a:pPr>
            <a:r>
              <a:rPr lang="en-US" sz="3300" b="1" dirty="0">
                <a:solidFill>
                  <a:srgbClr val="3D7692"/>
                </a:solidFill>
                <a:latin typeface="Forum"/>
              </a:rPr>
              <a:t>     SYSTEM (PA SYSTEM)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671577" y="-388396"/>
            <a:ext cx="14343539" cy="13070550"/>
          </a:xfrm>
          <a:prstGeom prst="rect">
            <a:avLst/>
          </a:prstGeom>
        </p:spPr>
      </p:pic>
      <p:pic>
        <p:nvPicPr>
          <p:cNvPr id="3" name="Picture 3"/>
          <p:cNvPicPr>
            <a:picLocks noChangeAspect="1"/>
          </p:cNvPicPr>
          <p:nvPr/>
        </p:nvPicPr>
        <p:blipFill>
          <a:blip r:embed="rId3"/>
          <a:srcRect l="9851" t="6737" r="2864" b="6849"/>
          <a:stretch>
            <a:fillRect/>
          </a:stretch>
        </p:blipFill>
        <p:spPr>
          <a:xfrm rot="64664">
            <a:off x="1987862" y="2703130"/>
            <a:ext cx="4035063" cy="6558085"/>
          </a:xfrm>
          <a:prstGeom prst="rect">
            <a:avLst/>
          </a:prstGeom>
        </p:spPr>
      </p:pic>
      <p:pic>
        <p:nvPicPr>
          <p:cNvPr id="4" name="Picture 4"/>
          <p:cNvPicPr>
            <a:picLocks noChangeAspect="1"/>
          </p:cNvPicPr>
          <p:nvPr/>
        </p:nvPicPr>
        <p:blipFill>
          <a:blip r:embed="rId4"/>
          <a:srcRect l="7010" r="24820"/>
          <a:stretch>
            <a:fillRect/>
          </a:stretch>
        </p:blipFill>
        <p:spPr>
          <a:xfrm rot="67388">
            <a:off x="9184992" y="3820656"/>
            <a:ext cx="8528096" cy="426621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9206" t="3205" b="33752"/>
          <a:stretch>
            <a:fillRect/>
          </a:stretch>
        </p:blipFill>
        <p:spPr>
          <a:xfrm rot="-10706576">
            <a:off x="8541757" y="4112185"/>
            <a:ext cx="8283283" cy="4629863"/>
          </a:xfrm>
          <a:prstGeom prst="rect">
            <a:avLst/>
          </a:prstGeom>
        </p:spPr>
      </p:pic>
      <p:sp>
        <p:nvSpPr>
          <p:cNvPr id="6" name="TextBox 6"/>
          <p:cNvSpPr txBox="1"/>
          <p:nvPr/>
        </p:nvSpPr>
        <p:spPr>
          <a:xfrm>
            <a:off x="335607" y="605790"/>
            <a:ext cx="7131993" cy="1179234"/>
          </a:xfrm>
          <a:prstGeom prst="rect">
            <a:avLst/>
          </a:prstGeom>
        </p:spPr>
        <p:txBody>
          <a:bodyPr wrap="square" lIns="0" tIns="0" rIns="0" bIns="0" rtlCol="0" anchor="t">
            <a:spAutoFit/>
          </a:bodyPr>
          <a:lstStyle/>
          <a:p>
            <a:pPr algn="ctr">
              <a:lnSpc>
                <a:spcPts val="4680"/>
              </a:lnSpc>
              <a:spcBef>
                <a:spcPct val="0"/>
              </a:spcBef>
            </a:pPr>
            <a:r>
              <a:rPr lang="en-US" sz="3600" b="1" dirty="0">
                <a:solidFill>
                  <a:srgbClr val="3D7692"/>
                </a:solidFill>
                <a:latin typeface="Forum"/>
              </a:rPr>
              <a:t>DYNAMIC SIGNAGE FOR </a:t>
            </a:r>
          </a:p>
          <a:p>
            <a:pPr algn="ctr">
              <a:lnSpc>
                <a:spcPts val="4680"/>
              </a:lnSpc>
              <a:spcBef>
                <a:spcPct val="0"/>
              </a:spcBef>
            </a:pPr>
            <a:r>
              <a:rPr lang="en-US" sz="3600" b="1" dirty="0">
                <a:solidFill>
                  <a:srgbClr val="3D7692"/>
                </a:solidFill>
                <a:latin typeface="Forum"/>
              </a:rPr>
              <a:t>     IMMIGRATION COUNTERS (DSS)</a:t>
            </a:r>
          </a:p>
        </p:txBody>
      </p:sp>
      <p:sp>
        <p:nvSpPr>
          <p:cNvPr id="7" name="TextBox 7"/>
          <p:cNvSpPr txBox="1"/>
          <p:nvPr/>
        </p:nvSpPr>
        <p:spPr>
          <a:xfrm>
            <a:off x="7772400" y="1407795"/>
            <a:ext cx="8344601" cy="2364105"/>
          </a:xfrm>
          <a:prstGeom prst="rect">
            <a:avLst/>
          </a:prstGeom>
        </p:spPr>
        <p:txBody>
          <a:bodyPr lIns="0" tIns="0" rIns="0" bIns="0" rtlCol="0" anchor="t">
            <a:spAutoFit/>
          </a:bodyPr>
          <a:lstStyle/>
          <a:p>
            <a:pPr algn="ctr">
              <a:lnSpc>
                <a:spcPts val="4680"/>
              </a:lnSpc>
              <a:spcBef>
                <a:spcPct val="0"/>
              </a:spcBef>
            </a:pPr>
            <a:r>
              <a:rPr lang="en-US" sz="3600" b="1" dirty="0">
                <a:solidFill>
                  <a:srgbClr val="3D7692"/>
                </a:solidFill>
                <a:latin typeface="Forum"/>
              </a:rPr>
              <a:t>AUTOMATIC ELECTRONIC ACCESS CONTROL SYSTEM FOR IMMIGRATION COUNTERS (E-GATES)</a:t>
            </a:r>
          </a:p>
          <a:p>
            <a:pPr algn="ctr">
              <a:lnSpc>
                <a:spcPts val="4680"/>
              </a:lnSpc>
              <a:spcBef>
                <a:spcPct val="0"/>
              </a:spcBef>
            </a:pPr>
            <a:endParaRPr lang="en-US" sz="3600" b="1" dirty="0">
              <a:solidFill>
                <a:srgbClr val="3D7692"/>
              </a:solidFill>
              <a:latin typeface="Forum"/>
            </a:endParaRP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9206" t="3205" b="33752"/>
          <a:stretch>
            <a:fillRect/>
          </a:stretch>
        </p:blipFill>
        <p:spPr>
          <a:xfrm rot="-5479710">
            <a:off x="-478359" y="4284521"/>
            <a:ext cx="7091581" cy="302114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7245" r="27245"/>
          <a:stretch>
            <a:fillRect/>
          </a:stretch>
        </p:blipFill>
        <p:spPr>
          <a:xfrm rot="-439124">
            <a:off x="-2026692" y="-7186950"/>
            <a:ext cx="5753755" cy="13325869"/>
          </a:xfrm>
          <a:prstGeom prst="rect">
            <a:avLst/>
          </a:prstGeom>
        </p:spPr>
      </p:pic>
      <p:pic>
        <p:nvPicPr>
          <p:cNvPr id="3" name="Picture 3"/>
          <p:cNvPicPr>
            <a:picLocks noChangeAspect="1"/>
          </p:cNvPicPr>
          <p:nvPr/>
        </p:nvPicPr>
        <p:blipFill>
          <a:blip r:embed="rId3"/>
          <a:srcRect l="2071" t="32406" r="6713" b="17742"/>
          <a:stretch>
            <a:fillRect/>
          </a:stretch>
        </p:blipFill>
        <p:spPr>
          <a:xfrm>
            <a:off x="539181" y="4181999"/>
            <a:ext cx="8026456" cy="372948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206" t="3205" b="33752"/>
          <a:stretch>
            <a:fillRect/>
          </a:stretch>
        </p:blipFill>
        <p:spPr>
          <a:xfrm rot="10668099">
            <a:off x="133613" y="3928730"/>
            <a:ext cx="8348271" cy="4526956"/>
          </a:xfrm>
          <a:prstGeom prst="rect">
            <a:avLst/>
          </a:prstGeom>
        </p:spPr>
      </p:pic>
      <p:sp>
        <p:nvSpPr>
          <p:cNvPr id="5" name="TextBox 5"/>
          <p:cNvSpPr txBox="1"/>
          <p:nvPr/>
        </p:nvSpPr>
        <p:spPr>
          <a:xfrm>
            <a:off x="2085846" y="-95250"/>
            <a:ext cx="12959582" cy="1466850"/>
          </a:xfrm>
          <a:prstGeom prst="rect">
            <a:avLst/>
          </a:prstGeom>
        </p:spPr>
        <p:txBody>
          <a:bodyPr lIns="0" tIns="0" rIns="0" bIns="0" rtlCol="0" anchor="t">
            <a:spAutoFit/>
          </a:bodyPr>
          <a:lstStyle/>
          <a:p>
            <a:pPr algn="ctr">
              <a:lnSpc>
                <a:spcPts val="11700"/>
              </a:lnSpc>
              <a:spcBef>
                <a:spcPct val="0"/>
              </a:spcBef>
            </a:pPr>
            <a:r>
              <a:rPr lang="en-US" sz="9000">
                <a:solidFill>
                  <a:srgbClr val="3D7692"/>
                </a:solidFill>
                <a:latin typeface="Forum"/>
              </a:rPr>
              <a:t>SCCTV- 226 CAMERAS</a:t>
            </a:r>
          </a:p>
        </p:txBody>
      </p:sp>
      <p:sp>
        <p:nvSpPr>
          <p:cNvPr id="6" name="TextBox 6"/>
          <p:cNvSpPr txBox="1"/>
          <p:nvPr/>
        </p:nvSpPr>
        <p:spPr>
          <a:xfrm>
            <a:off x="8565637" y="1343025"/>
            <a:ext cx="9722363" cy="8130540"/>
          </a:xfrm>
          <a:prstGeom prst="rect">
            <a:avLst/>
          </a:prstGeom>
        </p:spPr>
        <p:txBody>
          <a:bodyPr lIns="0" tIns="0" rIns="0" bIns="0" rtlCol="0" anchor="t">
            <a:spAutoFit/>
          </a:bodyPr>
          <a:lstStyle/>
          <a:p>
            <a:pPr marL="712470" lvl="1" indent="-356235">
              <a:lnSpc>
                <a:spcPts val="4290"/>
              </a:lnSpc>
              <a:buFont typeface="Arial"/>
              <a:buChar char="•"/>
            </a:pPr>
            <a:r>
              <a:rPr lang="en-US" sz="3300">
                <a:solidFill>
                  <a:srgbClr val="3D7692"/>
                </a:solidFill>
                <a:latin typeface="Forum"/>
              </a:rPr>
              <a:t>Manpower Resurvey(MPRS) for ASG(Airport Security Group) personnel conducted by BCAS. The committee is of the opinion to enhance the strength to 422 against the existing manpower of 252 for smooth &amp; efficient functioning of operations in domestic terminal, international terminal &amp; cargo. Proposal has been sent to MHA for approval.</a:t>
            </a:r>
          </a:p>
          <a:p>
            <a:pPr marL="712470" lvl="1" indent="-356235">
              <a:lnSpc>
                <a:spcPts val="4290"/>
              </a:lnSpc>
              <a:buFont typeface="Arial"/>
              <a:buChar char="•"/>
            </a:pPr>
            <a:r>
              <a:rPr lang="en-US" sz="3300">
                <a:solidFill>
                  <a:srgbClr val="3D7692"/>
                </a:solidFill>
                <a:latin typeface="Forum"/>
              </a:rPr>
              <a:t>?Almost all buildings in the airport premises are security vetted including proposed new domestic terminal building.?</a:t>
            </a:r>
          </a:p>
          <a:p>
            <a:pPr marL="712470" lvl="1" indent="-356235">
              <a:lnSpc>
                <a:spcPts val="4290"/>
              </a:lnSpc>
              <a:buFont typeface="Arial"/>
              <a:buChar char="•"/>
            </a:pPr>
            <a:r>
              <a:rPr lang="en-US" sz="3300">
                <a:solidFill>
                  <a:srgbClr val="3D7692"/>
                </a:solidFill>
                <a:latin typeface="Forum"/>
              </a:rPr>
              <a:t>Coimbatore Airport has fully established biometric centralized access control system.?</a:t>
            </a:r>
          </a:p>
          <a:p>
            <a:pPr marL="712470" lvl="1" indent="-356235">
              <a:lnSpc>
                <a:spcPts val="4290"/>
              </a:lnSpc>
              <a:buFont typeface="Arial"/>
              <a:buChar char="•"/>
            </a:pPr>
            <a:r>
              <a:rPr lang="en-US" sz="3300">
                <a:solidFill>
                  <a:srgbClr val="3D7692"/>
                </a:solidFill>
                <a:latin typeface="Forum"/>
              </a:rPr>
              <a:t>94% of the agencies working inside the airport are security cleared as per MHA and BCAS guidelines. Remaining 6% to be tracked at the earliest.?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671577" y="-388396"/>
            <a:ext cx="14343539" cy="13070550"/>
          </a:xfrm>
          <a:prstGeom prst="rect">
            <a:avLst/>
          </a:prstGeom>
        </p:spPr>
      </p:pic>
      <p:sp>
        <p:nvSpPr>
          <p:cNvPr id="3" name="TextBox 3"/>
          <p:cNvSpPr txBox="1"/>
          <p:nvPr/>
        </p:nvSpPr>
        <p:spPr>
          <a:xfrm>
            <a:off x="1340119" y="1855018"/>
            <a:ext cx="16176628" cy="6336665"/>
          </a:xfrm>
          <a:prstGeom prst="rect">
            <a:avLst/>
          </a:prstGeom>
        </p:spPr>
        <p:txBody>
          <a:bodyPr lIns="0" tIns="0" rIns="0" bIns="0" rtlCol="0" anchor="t">
            <a:spAutoFit/>
          </a:bodyPr>
          <a:lstStyle/>
          <a:p>
            <a:pPr marL="928369" lvl="1" indent="-464185" algn="just">
              <a:lnSpc>
                <a:spcPts val="5589"/>
              </a:lnSpc>
              <a:buFont typeface="Arial"/>
              <a:buChar char="•"/>
            </a:pPr>
            <a:r>
              <a:rPr lang="en-US" sz="4299">
                <a:solidFill>
                  <a:srgbClr val="FFFFFF"/>
                </a:solidFill>
                <a:latin typeface="Forum"/>
              </a:rPr>
              <a:t>CISF helpdesk established at Coimbatore International Airport received the 1st prize in the southern region.?</a:t>
            </a:r>
          </a:p>
          <a:p>
            <a:pPr marL="928369" lvl="1" indent="-464185" algn="just">
              <a:lnSpc>
                <a:spcPts val="5589"/>
              </a:lnSpc>
              <a:buFont typeface="Arial"/>
              <a:buChar char="•"/>
            </a:pPr>
            <a:r>
              <a:rPr lang="en-US" sz="4299">
                <a:solidFill>
                  <a:srgbClr val="FFFFFF"/>
                </a:solidFill>
                <a:latin typeface="Forum"/>
              </a:rPr>
              <a:t>Facilities provided by Coimbatore airport to ASG has been adjudged 2nd among all airports managed by Airports Authority of India that is far best than the facilities provided by private airline operators.?</a:t>
            </a:r>
          </a:p>
          <a:p>
            <a:pPr marL="928369" lvl="1" indent="-464185" algn="just">
              <a:lnSpc>
                <a:spcPts val="5589"/>
              </a:lnSpc>
              <a:buFont typeface="Arial"/>
              <a:buChar char="•"/>
            </a:pPr>
            <a:r>
              <a:rPr lang="en-US" sz="4299">
                <a:solidFill>
                  <a:srgbClr val="FFFFFF"/>
                </a:solidFill>
                <a:latin typeface="Forum"/>
              </a:rPr>
              <a:t>1 dog Johnny serving at Coimbatore ASG unit got the 1st prize in the training center.</a:t>
            </a:r>
          </a:p>
          <a:p>
            <a:pPr marL="928369" lvl="1" indent="-464185" algn="just">
              <a:lnSpc>
                <a:spcPts val="5589"/>
              </a:lnSpc>
              <a:buFont typeface="Arial"/>
              <a:buChar char="•"/>
            </a:pPr>
            <a:r>
              <a:rPr lang="en-US" sz="4299">
                <a:solidFill>
                  <a:srgbClr val="FFFFFF"/>
                </a:solidFill>
                <a:latin typeface="Forum"/>
              </a:rPr>
              <a:t>1 CISF control room is established at the airport to monitor the security of assets and people 24*7.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04988" y="2705969"/>
            <a:ext cx="6754312" cy="353239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46251" y="2272099"/>
            <a:ext cx="7122969" cy="4337379"/>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20660" y="6238367"/>
            <a:ext cx="6774152" cy="4124975"/>
          </a:xfrm>
          <a:prstGeom prst="rect">
            <a:avLst/>
          </a:prstGeom>
        </p:spPr>
      </p:pic>
      <p:pic>
        <p:nvPicPr>
          <p:cNvPr id="5" name="Picture 5"/>
          <p:cNvPicPr>
            <a:picLocks noChangeAspect="1"/>
          </p:cNvPicPr>
          <p:nvPr/>
        </p:nvPicPr>
        <p:blipFill>
          <a:blip r:embed="rId5"/>
          <a:srcRect l="2923" t="10775" r="14266" b="10830"/>
          <a:stretch>
            <a:fillRect/>
          </a:stretch>
        </p:blipFill>
        <p:spPr>
          <a:xfrm>
            <a:off x="10504988" y="6879714"/>
            <a:ext cx="6356656" cy="2842280"/>
          </a:xfrm>
          <a:prstGeom prst="rect">
            <a:avLst/>
          </a:prstGeom>
        </p:spPr>
      </p:pic>
      <p:sp>
        <p:nvSpPr>
          <p:cNvPr id="6" name="TextBox 6"/>
          <p:cNvSpPr txBox="1"/>
          <p:nvPr/>
        </p:nvSpPr>
        <p:spPr>
          <a:xfrm>
            <a:off x="271664" y="-85725"/>
            <a:ext cx="17744673" cy="1344151"/>
          </a:xfrm>
          <a:prstGeom prst="rect">
            <a:avLst/>
          </a:prstGeom>
        </p:spPr>
        <p:txBody>
          <a:bodyPr lIns="0" tIns="0" rIns="0" bIns="0" rtlCol="0" anchor="t">
            <a:spAutoFit/>
          </a:bodyPr>
          <a:lstStyle/>
          <a:p>
            <a:pPr algn="ctr">
              <a:lnSpc>
                <a:spcPts val="11079"/>
              </a:lnSpc>
              <a:spcBef>
                <a:spcPct val="0"/>
              </a:spcBef>
            </a:pPr>
            <a:r>
              <a:rPr lang="en-US" sz="8000" dirty="0">
                <a:solidFill>
                  <a:srgbClr val="FFFFFF"/>
                </a:solidFill>
                <a:latin typeface="Forum"/>
              </a:rPr>
              <a:t>New Facilities provided by Airport Systems</a:t>
            </a:r>
          </a:p>
        </p:txBody>
      </p:sp>
      <p:sp>
        <p:nvSpPr>
          <p:cNvPr id="7" name="TextBox 7"/>
          <p:cNvSpPr txBox="1"/>
          <p:nvPr/>
        </p:nvSpPr>
        <p:spPr>
          <a:xfrm>
            <a:off x="640510" y="2476500"/>
            <a:ext cx="8835329" cy="3517265"/>
          </a:xfrm>
          <a:prstGeom prst="rect">
            <a:avLst/>
          </a:prstGeom>
        </p:spPr>
        <p:txBody>
          <a:bodyPr lIns="0" tIns="0" rIns="0" bIns="0" rtlCol="0" anchor="t">
            <a:spAutoFit/>
          </a:bodyPr>
          <a:lstStyle/>
          <a:p>
            <a:pPr algn="ctr">
              <a:lnSpc>
                <a:spcPts val="5589"/>
              </a:lnSpc>
              <a:spcBef>
                <a:spcPct val="0"/>
              </a:spcBef>
            </a:pPr>
            <a:r>
              <a:rPr lang="en-US" sz="4299" dirty="0">
                <a:solidFill>
                  <a:srgbClr val="FFFFFF"/>
                </a:solidFill>
                <a:latin typeface="Forum"/>
              </a:rPr>
              <a:t>State of the art with latest technology Explosive Trace Detectors have been procured and provided in Operation for enhancing the Security of Airport.</a:t>
            </a:r>
          </a:p>
          <a:p>
            <a:pPr algn="ctr">
              <a:lnSpc>
                <a:spcPts val="5589"/>
              </a:lnSpc>
              <a:spcBef>
                <a:spcPct val="0"/>
              </a:spcBef>
            </a:pPr>
            <a:endParaRPr lang="en-US" sz="4299" dirty="0">
              <a:solidFill>
                <a:srgbClr val="FFFFFF"/>
              </a:solidFill>
              <a:latin typeface="Forum"/>
            </a:endParaRPr>
          </a:p>
        </p:txBody>
      </p:sp>
      <p:sp>
        <p:nvSpPr>
          <p:cNvPr id="8" name="TextBox 8"/>
          <p:cNvSpPr txBox="1"/>
          <p:nvPr/>
        </p:nvSpPr>
        <p:spPr>
          <a:xfrm>
            <a:off x="640510" y="5813559"/>
            <a:ext cx="8503490" cy="4222115"/>
          </a:xfrm>
          <a:prstGeom prst="rect">
            <a:avLst/>
          </a:prstGeom>
        </p:spPr>
        <p:txBody>
          <a:bodyPr lIns="0" tIns="0" rIns="0" bIns="0" rtlCol="0" anchor="t">
            <a:spAutoFit/>
          </a:bodyPr>
          <a:lstStyle/>
          <a:p>
            <a:pPr algn="ctr">
              <a:lnSpc>
                <a:spcPts val="5589"/>
              </a:lnSpc>
              <a:spcBef>
                <a:spcPct val="0"/>
              </a:spcBef>
            </a:pPr>
            <a:r>
              <a:rPr lang="en-US" sz="4299">
                <a:solidFill>
                  <a:srgbClr val="FFFFFF"/>
                </a:solidFill>
                <a:latin typeface="Forum"/>
              </a:rPr>
              <a:t>For providing apron control in the newly constructed Aprons and assisting to the Air traffic controller, New HD Cameras have been provided for better view and monitoring to ATCO’s at ATC Tower.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544476" y="5547117"/>
            <a:ext cx="8505714" cy="7559454"/>
          </a:xfrm>
          <a:prstGeom prst="rect">
            <a:avLst/>
          </a:prstGeom>
        </p:spPr>
      </p:pic>
      <p:pic>
        <p:nvPicPr>
          <p:cNvPr id="3" name="Picture 3"/>
          <p:cNvPicPr>
            <a:picLocks noChangeAspect="1"/>
          </p:cNvPicPr>
          <p:nvPr/>
        </p:nvPicPr>
        <p:blipFill>
          <a:blip r:embed="rId3"/>
          <a:srcRect/>
          <a:stretch>
            <a:fillRect/>
          </a:stretch>
        </p:blipFill>
        <p:spPr>
          <a:xfrm rot="-802802">
            <a:off x="11318817" y="4558624"/>
            <a:ext cx="8892730" cy="9536440"/>
          </a:xfrm>
          <a:prstGeom prst="rect">
            <a:avLst/>
          </a:prstGeom>
        </p:spPr>
      </p:pic>
      <p:pic>
        <p:nvPicPr>
          <p:cNvPr id="4" name="Picture 4"/>
          <p:cNvPicPr>
            <a:picLocks noChangeAspect="1"/>
          </p:cNvPicPr>
          <p:nvPr/>
        </p:nvPicPr>
        <p:blipFill>
          <a:blip r:embed="rId4"/>
          <a:srcRect/>
          <a:stretch>
            <a:fillRect/>
          </a:stretch>
        </p:blipFill>
        <p:spPr>
          <a:xfrm rot="-439124">
            <a:off x="11682384" y="-3267549"/>
            <a:ext cx="7807833" cy="8229600"/>
          </a:xfrm>
          <a:prstGeom prst="rect">
            <a:avLst/>
          </a:prstGeom>
        </p:spPr>
      </p:pic>
      <p:pic>
        <p:nvPicPr>
          <p:cNvPr id="5" name="Picture 5"/>
          <p:cNvPicPr>
            <a:picLocks noChangeAspect="1"/>
          </p:cNvPicPr>
          <p:nvPr/>
        </p:nvPicPr>
        <p:blipFill>
          <a:blip r:embed="rId5"/>
          <a:srcRect l="5634" t="15436" r="1980" b="11716"/>
          <a:stretch>
            <a:fillRect/>
          </a:stretch>
        </p:blipFill>
        <p:spPr>
          <a:xfrm>
            <a:off x="1757698" y="4789601"/>
            <a:ext cx="4423566" cy="4715929"/>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206" t="3205" b="33752"/>
          <a:stretch>
            <a:fillRect/>
          </a:stretch>
        </p:blipFill>
        <p:spPr>
          <a:xfrm rot="-5479710">
            <a:off x="6358317" y="5636993"/>
            <a:ext cx="5571367" cy="3021144"/>
          </a:xfrm>
          <a:prstGeom prst="rect">
            <a:avLst/>
          </a:prstGeom>
        </p:spPr>
      </p:pic>
      <p:pic>
        <p:nvPicPr>
          <p:cNvPr id="7" name="Picture 7"/>
          <p:cNvPicPr>
            <a:picLocks noChangeAspect="1"/>
          </p:cNvPicPr>
          <p:nvPr/>
        </p:nvPicPr>
        <p:blipFill>
          <a:blip r:embed="rId8"/>
          <a:srcRect l="6307" t="9690" r="13585" b="3818"/>
          <a:stretch>
            <a:fillRect/>
          </a:stretch>
        </p:blipFill>
        <p:spPr>
          <a:xfrm>
            <a:off x="8118701" y="4789601"/>
            <a:ext cx="3913333" cy="5599179"/>
          </a:xfrm>
          <a:prstGeom prst="rect">
            <a:avLst/>
          </a:prstGeom>
        </p:spPr>
      </p:pic>
      <p:sp>
        <p:nvSpPr>
          <p:cNvPr id="8" name="TextBox 8"/>
          <p:cNvSpPr txBox="1"/>
          <p:nvPr/>
        </p:nvSpPr>
        <p:spPr>
          <a:xfrm>
            <a:off x="0" y="-9525"/>
            <a:ext cx="19571950" cy="4124325"/>
          </a:xfrm>
          <a:prstGeom prst="rect">
            <a:avLst/>
          </a:prstGeom>
        </p:spPr>
        <p:txBody>
          <a:bodyPr lIns="0" tIns="0" rIns="0" bIns="0" rtlCol="0" anchor="t">
            <a:spAutoFit/>
          </a:bodyPr>
          <a:lstStyle/>
          <a:p>
            <a:pPr>
              <a:lnSpc>
                <a:spcPts val="10800"/>
              </a:lnSpc>
            </a:pPr>
            <a:r>
              <a:rPr lang="en-US" sz="9000">
                <a:solidFill>
                  <a:srgbClr val="3D7692"/>
                </a:solidFill>
                <a:latin typeface="Forum Bold"/>
              </a:rPr>
              <a:t>MECHANIZED CLEANING OF THE TERMINAL BUILDING AND ANCILLARY BUILDINGS</a:t>
            </a:r>
          </a:p>
        </p:txBody>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206" t="3205" b="33752"/>
          <a:stretch>
            <a:fillRect/>
          </a:stretch>
        </p:blipFill>
        <p:spPr>
          <a:xfrm rot="-5479710">
            <a:off x="63221" y="5636993"/>
            <a:ext cx="5571367" cy="30211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grpSp>
        <p:nvGrpSpPr>
          <p:cNvPr id="2" name="Group 2"/>
          <p:cNvGrpSpPr/>
          <p:nvPr/>
        </p:nvGrpSpPr>
        <p:grpSpPr>
          <a:xfrm>
            <a:off x="6649648" y="3304208"/>
            <a:ext cx="4203488" cy="420348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22D8C"/>
            </a:solidFill>
          </p:spPr>
        </p:sp>
      </p:grpSp>
      <p:grpSp>
        <p:nvGrpSpPr>
          <p:cNvPr id="4" name="Group 4"/>
          <p:cNvGrpSpPr/>
          <p:nvPr/>
        </p:nvGrpSpPr>
        <p:grpSpPr>
          <a:xfrm>
            <a:off x="6649649" y="8315949"/>
            <a:ext cx="1808551" cy="180607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1170"/>
            </a:solidFill>
          </p:spPr>
        </p:sp>
      </p:grpSp>
      <p:grpSp>
        <p:nvGrpSpPr>
          <p:cNvPr id="6" name="Group 6"/>
          <p:cNvGrpSpPr/>
          <p:nvPr/>
        </p:nvGrpSpPr>
        <p:grpSpPr>
          <a:xfrm>
            <a:off x="10287000" y="7873130"/>
            <a:ext cx="1994770" cy="199477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3CE1"/>
            </a:solidFill>
          </p:spPr>
        </p:sp>
      </p:grpSp>
      <p:grpSp>
        <p:nvGrpSpPr>
          <p:cNvPr id="8" name="Group 8"/>
          <p:cNvGrpSpPr/>
          <p:nvPr/>
        </p:nvGrpSpPr>
        <p:grpSpPr>
          <a:xfrm>
            <a:off x="8461729" y="8415067"/>
            <a:ext cx="1775404" cy="177540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F0203"/>
            </a:solidFill>
          </p:spPr>
        </p:sp>
      </p:grpSp>
      <p:grpSp>
        <p:nvGrpSpPr>
          <p:cNvPr id="10" name="Group 10"/>
          <p:cNvGrpSpPr/>
          <p:nvPr/>
        </p:nvGrpSpPr>
        <p:grpSpPr>
          <a:xfrm>
            <a:off x="10363200" y="1104901"/>
            <a:ext cx="1761005" cy="194563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27C4F"/>
            </a:solidFill>
          </p:spPr>
        </p:sp>
      </p:grpSp>
      <p:grpSp>
        <p:nvGrpSpPr>
          <p:cNvPr id="13" name="Group 13"/>
          <p:cNvGrpSpPr/>
          <p:nvPr/>
        </p:nvGrpSpPr>
        <p:grpSpPr>
          <a:xfrm>
            <a:off x="11734800" y="6379917"/>
            <a:ext cx="1951407" cy="185109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630A"/>
            </a:solidFill>
          </p:spPr>
        </p:sp>
      </p:grpSp>
      <p:sp>
        <p:nvSpPr>
          <p:cNvPr id="15" name="TextBox 15"/>
          <p:cNvSpPr txBox="1"/>
          <p:nvPr/>
        </p:nvSpPr>
        <p:spPr>
          <a:xfrm>
            <a:off x="11353800" y="7050629"/>
            <a:ext cx="2655775" cy="455071"/>
          </a:xfrm>
          <a:prstGeom prst="rect">
            <a:avLst/>
          </a:prstGeom>
        </p:spPr>
        <p:txBody>
          <a:bodyPr lIns="0" tIns="0" rIns="0" bIns="0" rtlCol="0" anchor="t">
            <a:spAutoFit/>
          </a:bodyPr>
          <a:lstStyle/>
          <a:p>
            <a:pPr algn="ctr">
              <a:lnSpc>
                <a:spcPts val="3587"/>
              </a:lnSpc>
              <a:spcBef>
                <a:spcPct val="0"/>
              </a:spcBef>
            </a:pPr>
            <a:r>
              <a:rPr lang="en-US" sz="3014" dirty="0">
                <a:solidFill>
                  <a:srgbClr val="FFFFFF"/>
                </a:solidFill>
                <a:latin typeface="Times Neue Roman"/>
              </a:rPr>
              <a:t>Bangalore</a:t>
            </a:r>
          </a:p>
        </p:txBody>
      </p:sp>
      <p:grpSp>
        <p:nvGrpSpPr>
          <p:cNvPr id="16" name="Group 16"/>
          <p:cNvGrpSpPr/>
          <p:nvPr/>
        </p:nvGrpSpPr>
        <p:grpSpPr>
          <a:xfrm>
            <a:off x="12072203" y="4536029"/>
            <a:ext cx="1960154" cy="182667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68702"/>
            </a:solidFill>
          </p:spPr>
        </p:sp>
      </p:grpSp>
      <p:sp>
        <p:nvSpPr>
          <p:cNvPr id="18" name="TextBox 18"/>
          <p:cNvSpPr txBox="1"/>
          <p:nvPr/>
        </p:nvSpPr>
        <p:spPr>
          <a:xfrm>
            <a:off x="11734800" y="5145629"/>
            <a:ext cx="2655775" cy="455071"/>
          </a:xfrm>
          <a:prstGeom prst="rect">
            <a:avLst/>
          </a:prstGeom>
        </p:spPr>
        <p:txBody>
          <a:bodyPr lIns="0" tIns="0" rIns="0" bIns="0" rtlCol="0" anchor="t">
            <a:spAutoFit/>
          </a:bodyPr>
          <a:lstStyle/>
          <a:p>
            <a:pPr algn="ctr">
              <a:lnSpc>
                <a:spcPts val="3587"/>
              </a:lnSpc>
              <a:spcBef>
                <a:spcPct val="0"/>
              </a:spcBef>
            </a:pPr>
            <a:r>
              <a:rPr lang="en-US" sz="3014" dirty="0">
                <a:solidFill>
                  <a:srgbClr val="FFFFFF"/>
                </a:solidFill>
                <a:latin typeface="Times Neue Roman"/>
              </a:rPr>
              <a:t>Mumbai</a:t>
            </a:r>
          </a:p>
        </p:txBody>
      </p:sp>
      <p:sp>
        <p:nvSpPr>
          <p:cNvPr id="19" name="AutoShape 19"/>
          <p:cNvSpPr/>
          <p:nvPr/>
        </p:nvSpPr>
        <p:spPr>
          <a:xfrm rot="4648714">
            <a:off x="8627619" y="7927197"/>
            <a:ext cx="929479" cy="0"/>
          </a:xfrm>
          <a:prstGeom prst="line">
            <a:avLst/>
          </a:prstGeom>
          <a:ln w="66675" cap="rnd">
            <a:solidFill>
              <a:srgbClr val="7F0203"/>
            </a:solidFill>
            <a:prstDash val="sysDot"/>
            <a:headEnd type="triangle" w="lg" len="med"/>
            <a:tailEnd type="triangle" w="lg" len="med"/>
          </a:ln>
        </p:spPr>
      </p:sp>
      <p:sp>
        <p:nvSpPr>
          <p:cNvPr id="20" name="AutoShape 20"/>
          <p:cNvSpPr/>
          <p:nvPr/>
        </p:nvSpPr>
        <p:spPr>
          <a:xfrm rot="-578008">
            <a:off x="10802848" y="5111969"/>
            <a:ext cx="1299439" cy="324490"/>
          </a:xfrm>
          <a:prstGeom prst="line">
            <a:avLst/>
          </a:prstGeom>
          <a:ln w="66675" cap="rnd">
            <a:solidFill>
              <a:srgbClr val="C68702"/>
            </a:solidFill>
            <a:prstDash val="sysDot"/>
            <a:headEnd type="triangle" w="lg" len="med"/>
            <a:tailEnd type="triangle" w="lg" len="med"/>
          </a:ln>
        </p:spPr>
      </p:sp>
      <p:sp>
        <p:nvSpPr>
          <p:cNvPr id="21" name="AutoShape 21"/>
          <p:cNvSpPr/>
          <p:nvPr/>
        </p:nvSpPr>
        <p:spPr>
          <a:xfrm rot="1732078">
            <a:off x="10658277" y="6513346"/>
            <a:ext cx="1239378" cy="118134"/>
          </a:xfrm>
          <a:prstGeom prst="line">
            <a:avLst/>
          </a:prstGeom>
          <a:ln w="66675" cap="rnd">
            <a:solidFill>
              <a:srgbClr val="FD630A"/>
            </a:solidFill>
            <a:prstDash val="sysDot"/>
            <a:headEnd type="triangle" w="lg" len="med"/>
            <a:tailEnd type="triangle" w="lg" len="med"/>
          </a:ln>
        </p:spPr>
      </p:sp>
      <p:sp>
        <p:nvSpPr>
          <p:cNvPr id="22" name="AutoShape 22"/>
          <p:cNvSpPr/>
          <p:nvPr/>
        </p:nvSpPr>
        <p:spPr>
          <a:xfrm rot="-7763701">
            <a:off x="10064190" y="7381085"/>
            <a:ext cx="1091380" cy="0"/>
          </a:xfrm>
          <a:prstGeom prst="line">
            <a:avLst/>
          </a:prstGeom>
          <a:ln w="66675" cap="rnd">
            <a:solidFill>
              <a:srgbClr val="B03CE1"/>
            </a:solidFill>
            <a:prstDash val="sysDot"/>
            <a:headEnd type="triangle" w="lg" len="med"/>
            <a:tailEnd type="triangle" w="lg" len="med"/>
          </a:ln>
        </p:spPr>
      </p:sp>
      <p:sp>
        <p:nvSpPr>
          <p:cNvPr id="23" name="AutoShape 23"/>
          <p:cNvSpPr/>
          <p:nvPr/>
        </p:nvSpPr>
        <p:spPr>
          <a:xfrm rot="7389512" flipV="1">
            <a:off x="7284160" y="7615021"/>
            <a:ext cx="737675" cy="412932"/>
          </a:xfrm>
          <a:prstGeom prst="line">
            <a:avLst/>
          </a:prstGeom>
          <a:ln w="66675" cap="rnd">
            <a:solidFill>
              <a:srgbClr val="FC1170"/>
            </a:solidFill>
            <a:prstDash val="sysDot"/>
            <a:headEnd type="triangle" w="lg" len="med"/>
            <a:tailEnd type="triangle" w="lg" len="med"/>
          </a:ln>
        </p:spPr>
      </p:sp>
      <p:sp>
        <p:nvSpPr>
          <p:cNvPr id="24" name="AutoShape 24"/>
          <p:cNvSpPr/>
          <p:nvPr/>
        </p:nvSpPr>
        <p:spPr>
          <a:xfrm rot="-2068202" flipV="1">
            <a:off x="10174577" y="3274553"/>
            <a:ext cx="835586" cy="328812"/>
          </a:xfrm>
          <a:prstGeom prst="line">
            <a:avLst/>
          </a:prstGeom>
          <a:ln w="66675" cap="rnd">
            <a:solidFill>
              <a:srgbClr val="027C4F"/>
            </a:solidFill>
            <a:prstDash val="sysDot"/>
            <a:headEnd type="triangle" w="lg" len="med"/>
            <a:tailEnd type="triangle" w="lg" len="med"/>
          </a:ln>
        </p:spPr>
      </p:sp>
      <p:sp>
        <p:nvSpPr>
          <p:cNvPr id="25" name="TextBox 25"/>
          <p:cNvSpPr txBox="1"/>
          <p:nvPr/>
        </p:nvSpPr>
        <p:spPr>
          <a:xfrm>
            <a:off x="6705600" y="4760538"/>
            <a:ext cx="4085307" cy="1308050"/>
          </a:xfrm>
          <a:prstGeom prst="rect">
            <a:avLst/>
          </a:prstGeom>
        </p:spPr>
        <p:txBody>
          <a:bodyPr lIns="0" tIns="0" rIns="0" bIns="0" rtlCol="0" anchor="t">
            <a:spAutoFit/>
          </a:bodyPr>
          <a:lstStyle/>
          <a:p>
            <a:pPr algn="ctr">
              <a:lnSpc>
                <a:spcPts val="5125"/>
              </a:lnSpc>
              <a:spcBef>
                <a:spcPct val="0"/>
              </a:spcBef>
            </a:pPr>
            <a:r>
              <a:rPr lang="en-US" sz="4306" b="1" dirty="0">
                <a:solidFill>
                  <a:srgbClr val="FFFFFF"/>
                </a:solidFill>
                <a:latin typeface="Times Neue Roman"/>
              </a:rPr>
              <a:t>Coimbatore Airport</a:t>
            </a:r>
          </a:p>
        </p:txBody>
      </p:sp>
      <p:grpSp>
        <p:nvGrpSpPr>
          <p:cNvPr id="26" name="Group 26"/>
          <p:cNvGrpSpPr/>
          <p:nvPr/>
        </p:nvGrpSpPr>
        <p:grpSpPr>
          <a:xfrm>
            <a:off x="3766383" y="6057900"/>
            <a:ext cx="1948617" cy="1907725"/>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28" name="Group 28"/>
          <p:cNvGrpSpPr/>
          <p:nvPr/>
        </p:nvGrpSpPr>
        <p:grpSpPr>
          <a:xfrm>
            <a:off x="3824412" y="4152900"/>
            <a:ext cx="2045817" cy="1950225"/>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2CB"/>
            </a:solidFill>
          </p:spPr>
        </p:sp>
      </p:grpSp>
      <p:grpSp>
        <p:nvGrpSpPr>
          <p:cNvPr id="30" name="Group 30"/>
          <p:cNvGrpSpPr/>
          <p:nvPr/>
        </p:nvGrpSpPr>
        <p:grpSpPr>
          <a:xfrm>
            <a:off x="6121564" y="1013043"/>
            <a:ext cx="2113417" cy="1889682"/>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C52FF"/>
            </a:solidFill>
          </p:spPr>
        </p:sp>
      </p:grpSp>
      <p:grpSp>
        <p:nvGrpSpPr>
          <p:cNvPr id="32" name="Group 32"/>
          <p:cNvGrpSpPr/>
          <p:nvPr/>
        </p:nvGrpSpPr>
        <p:grpSpPr>
          <a:xfrm>
            <a:off x="4250962" y="2188702"/>
            <a:ext cx="2122890" cy="1939311"/>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5757"/>
            </a:solidFill>
          </p:spPr>
        </p:sp>
      </p:grpSp>
      <p:grpSp>
        <p:nvGrpSpPr>
          <p:cNvPr id="34" name="Group 34"/>
          <p:cNvGrpSpPr/>
          <p:nvPr/>
        </p:nvGrpSpPr>
        <p:grpSpPr>
          <a:xfrm>
            <a:off x="8458200" y="1028796"/>
            <a:ext cx="1871858" cy="1752504"/>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D59"/>
            </a:solidFill>
          </p:spPr>
        </p:sp>
      </p:grpSp>
      <p:sp>
        <p:nvSpPr>
          <p:cNvPr id="36" name="AutoShape 36"/>
          <p:cNvSpPr/>
          <p:nvPr/>
        </p:nvSpPr>
        <p:spPr>
          <a:xfrm rot="-2093550">
            <a:off x="5750195" y="6367060"/>
            <a:ext cx="1099674" cy="354727"/>
          </a:xfrm>
          <a:prstGeom prst="line">
            <a:avLst/>
          </a:prstGeom>
          <a:ln w="66675" cap="flat">
            <a:solidFill>
              <a:srgbClr val="7ED957"/>
            </a:solidFill>
            <a:prstDash val="sysDot"/>
            <a:headEnd type="triangle" w="lg" len="med"/>
            <a:tailEnd type="triangle" w="lg" len="med"/>
          </a:ln>
        </p:spPr>
      </p:sp>
      <p:sp>
        <p:nvSpPr>
          <p:cNvPr id="37" name="AutoShape 37"/>
          <p:cNvSpPr/>
          <p:nvPr/>
        </p:nvSpPr>
        <p:spPr>
          <a:xfrm rot="299580">
            <a:off x="5868745" y="5337720"/>
            <a:ext cx="782388" cy="0"/>
          </a:xfrm>
          <a:prstGeom prst="line">
            <a:avLst/>
          </a:prstGeom>
          <a:ln w="66675" cap="flat">
            <a:solidFill>
              <a:srgbClr val="5CE1E6"/>
            </a:solidFill>
            <a:prstDash val="sysDot"/>
            <a:headEnd type="triangle" w="lg" len="med"/>
            <a:tailEnd type="triangle" w="lg" len="med"/>
          </a:ln>
        </p:spPr>
      </p:sp>
      <p:sp>
        <p:nvSpPr>
          <p:cNvPr id="38" name="AutoShape 38"/>
          <p:cNvSpPr/>
          <p:nvPr/>
        </p:nvSpPr>
        <p:spPr>
          <a:xfrm rot="1800000">
            <a:off x="6151672" y="3983989"/>
            <a:ext cx="907920" cy="0"/>
          </a:xfrm>
          <a:prstGeom prst="line">
            <a:avLst/>
          </a:prstGeom>
          <a:ln w="66675" cap="flat">
            <a:solidFill>
              <a:srgbClr val="FF5757"/>
            </a:solidFill>
            <a:prstDash val="sysDot"/>
            <a:headEnd type="triangle" w="lg" len="med"/>
            <a:tailEnd type="triangle" w="lg" len="med"/>
          </a:ln>
        </p:spPr>
      </p:sp>
      <p:sp>
        <p:nvSpPr>
          <p:cNvPr id="39" name="AutoShape 39"/>
          <p:cNvSpPr/>
          <p:nvPr/>
        </p:nvSpPr>
        <p:spPr>
          <a:xfrm rot="3402451">
            <a:off x="7473089" y="3029004"/>
            <a:ext cx="756159" cy="91535"/>
          </a:xfrm>
          <a:prstGeom prst="line">
            <a:avLst/>
          </a:prstGeom>
          <a:ln w="66675" cap="flat">
            <a:solidFill>
              <a:srgbClr val="8C52FF"/>
            </a:solidFill>
            <a:prstDash val="sysDot"/>
            <a:headEnd type="triangle" w="lg" len="med"/>
            <a:tailEnd type="triangle" w="lg" len="med"/>
          </a:ln>
        </p:spPr>
      </p:sp>
      <p:sp>
        <p:nvSpPr>
          <p:cNvPr id="41" name="TextBox 41"/>
          <p:cNvSpPr txBox="1"/>
          <p:nvPr/>
        </p:nvSpPr>
        <p:spPr>
          <a:xfrm>
            <a:off x="6259625" y="8918093"/>
            <a:ext cx="2655775" cy="455071"/>
          </a:xfrm>
          <a:prstGeom prst="rect">
            <a:avLst/>
          </a:prstGeom>
        </p:spPr>
        <p:txBody>
          <a:bodyPr lIns="0" tIns="0" rIns="0" bIns="0" rtlCol="0" anchor="t">
            <a:spAutoFit/>
          </a:bodyPr>
          <a:lstStyle/>
          <a:p>
            <a:pPr algn="ctr">
              <a:lnSpc>
                <a:spcPts val="3587"/>
              </a:lnSpc>
              <a:spcBef>
                <a:spcPct val="0"/>
              </a:spcBef>
            </a:pPr>
            <a:r>
              <a:rPr lang="en-US" sz="3014" dirty="0">
                <a:solidFill>
                  <a:srgbClr val="FFFFFF"/>
                </a:solidFill>
                <a:latin typeface="Times Neue Roman"/>
              </a:rPr>
              <a:t>Delhi</a:t>
            </a:r>
          </a:p>
        </p:txBody>
      </p:sp>
      <p:sp>
        <p:nvSpPr>
          <p:cNvPr id="43" name="TextBox 43"/>
          <p:cNvSpPr txBox="1"/>
          <p:nvPr/>
        </p:nvSpPr>
        <p:spPr>
          <a:xfrm>
            <a:off x="9993425" y="8648700"/>
            <a:ext cx="2655775" cy="455071"/>
          </a:xfrm>
          <a:prstGeom prst="rect">
            <a:avLst/>
          </a:prstGeom>
        </p:spPr>
        <p:txBody>
          <a:bodyPr lIns="0" tIns="0" rIns="0" bIns="0" rtlCol="0" anchor="t">
            <a:spAutoFit/>
          </a:bodyPr>
          <a:lstStyle/>
          <a:p>
            <a:pPr algn="ctr">
              <a:lnSpc>
                <a:spcPts val="3587"/>
              </a:lnSpc>
              <a:spcBef>
                <a:spcPct val="0"/>
              </a:spcBef>
            </a:pPr>
            <a:r>
              <a:rPr lang="en-US" sz="3014" dirty="0">
                <a:solidFill>
                  <a:srgbClr val="FFFFFF"/>
                </a:solidFill>
                <a:latin typeface="Times Neue Roman"/>
              </a:rPr>
              <a:t>Hyderabad</a:t>
            </a:r>
          </a:p>
        </p:txBody>
      </p:sp>
      <p:sp>
        <p:nvSpPr>
          <p:cNvPr id="44" name="TextBox 44"/>
          <p:cNvSpPr txBox="1"/>
          <p:nvPr/>
        </p:nvSpPr>
        <p:spPr>
          <a:xfrm>
            <a:off x="3733800" y="6667500"/>
            <a:ext cx="2014945" cy="455071"/>
          </a:xfrm>
          <a:prstGeom prst="rect">
            <a:avLst/>
          </a:prstGeom>
        </p:spPr>
        <p:txBody>
          <a:bodyPr lIns="0" tIns="0" rIns="0" bIns="0" rtlCol="0" anchor="t">
            <a:spAutoFit/>
          </a:bodyPr>
          <a:lstStyle/>
          <a:p>
            <a:pPr algn="ctr">
              <a:lnSpc>
                <a:spcPts val="3587"/>
              </a:lnSpc>
              <a:spcBef>
                <a:spcPct val="0"/>
              </a:spcBef>
            </a:pPr>
            <a:r>
              <a:rPr lang="en-US" sz="3014" dirty="0">
                <a:solidFill>
                  <a:srgbClr val="FFFFFF"/>
                </a:solidFill>
                <a:latin typeface="Times Neue Roman"/>
              </a:rPr>
              <a:t>Chennai</a:t>
            </a:r>
          </a:p>
        </p:txBody>
      </p:sp>
      <p:sp>
        <p:nvSpPr>
          <p:cNvPr id="46" name="TextBox 46"/>
          <p:cNvSpPr txBox="1"/>
          <p:nvPr/>
        </p:nvSpPr>
        <p:spPr>
          <a:xfrm>
            <a:off x="4343400" y="2853035"/>
            <a:ext cx="1840013" cy="461665"/>
          </a:xfrm>
          <a:prstGeom prst="rect">
            <a:avLst/>
          </a:prstGeom>
        </p:spPr>
        <p:txBody>
          <a:bodyPr lIns="0" tIns="0" rIns="0" bIns="0" rtlCol="0" anchor="t">
            <a:spAutoFit/>
          </a:bodyPr>
          <a:lstStyle/>
          <a:p>
            <a:pPr algn="ctr">
              <a:lnSpc>
                <a:spcPts val="3587"/>
              </a:lnSpc>
              <a:spcBef>
                <a:spcPct val="0"/>
              </a:spcBef>
            </a:pPr>
            <a:r>
              <a:rPr lang="en-US" sz="3014" dirty="0">
                <a:solidFill>
                  <a:srgbClr val="FFFFFF"/>
                </a:solidFill>
                <a:latin typeface="Times Neue Roman"/>
              </a:rPr>
              <a:t>Pune</a:t>
            </a:r>
          </a:p>
        </p:txBody>
      </p:sp>
      <p:sp>
        <p:nvSpPr>
          <p:cNvPr id="48" name="TextBox 48"/>
          <p:cNvSpPr txBox="1"/>
          <p:nvPr/>
        </p:nvSpPr>
        <p:spPr>
          <a:xfrm>
            <a:off x="-7560" y="38100"/>
            <a:ext cx="18288000" cy="1209675"/>
          </a:xfrm>
          <a:prstGeom prst="rect">
            <a:avLst/>
          </a:prstGeom>
        </p:spPr>
        <p:txBody>
          <a:bodyPr lIns="0" tIns="0" rIns="0" bIns="0" rtlCol="0" anchor="t">
            <a:spAutoFit/>
          </a:bodyPr>
          <a:lstStyle/>
          <a:p>
            <a:pPr algn="ctr">
              <a:lnSpc>
                <a:spcPts val="9000"/>
              </a:lnSpc>
            </a:pPr>
            <a:r>
              <a:rPr lang="en-US" sz="9000" b="1" dirty="0">
                <a:solidFill>
                  <a:srgbClr val="022D8C"/>
                </a:solidFill>
                <a:latin typeface="Forum"/>
              </a:rPr>
              <a:t>Air services by Coimbatore airport</a:t>
            </a:r>
          </a:p>
        </p:txBody>
      </p:sp>
      <p:sp>
        <p:nvSpPr>
          <p:cNvPr id="12" name="TextBox 46">
            <a:extLst>
              <a:ext uri="{FF2B5EF4-FFF2-40B4-BE49-F238E27FC236}">
                <a16:creationId xmlns:a16="http://schemas.microsoft.com/office/drawing/2014/main" id="{594452EA-2402-080D-99C1-16B659868132}"/>
              </a:ext>
            </a:extLst>
          </p:cNvPr>
          <p:cNvSpPr txBox="1"/>
          <p:nvPr/>
        </p:nvSpPr>
        <p:spPr>
          <a:xfrm>
            <a:off x="6152016" y="1613981"/>
            <a:ext cx="1960154" cy="461665"/>
          </a:xfrm>
          <a:prstGeom prst="rect">
            <a:avLst/>
          </a:prstGeom>
        </p:spPr>
        <p:txBody>
          <a:bodyPr wrap="square" lIns="0" tIns="0" rIns="0" bIns="0" rtlCol="0" anchor="t">
            <a:spAutoFit/>
          </a:bodyPr>
          <a:lstStyle/>
          <a:p>
            <a:pPr algn="ctr">
              <a:lnSpc>
                <a:spcPts val="3587"/>
              </a:lnSpc>
              <a:spcBef>
                <a:spcPct val="0"/>
              </a:spcBef>
            </a:pPr>
            <a:r>
              <a:rPr lang="en-US" sz="3014" dirty="0">
                <a:solidFill>
                  <a:srgbClr val="FFFFFF"/>
                </a:solidFill>
                <a:latin typeface="Times Neue Roman"/>
              </a:rPr>
              <a:t>Ahmedabad</a:t>
            </a:r>
          </a:p>
        </p:txBody>
      </p:sp>
      <p:sp>
        <p:nvSpPr>
          <p:cNvPr id="42" name="TextBox 46">
            <a:extLst>
              <a:ext uri="{FF2B5EF4-FFF2-40B4-BE49-F238E27FC236}">
                <a16:creationId xmlns:a16="http://schemas.microsoft.com/office/drawing/2014/main" id="{3F74E527-6B50-0F29-DB72-AA0A4E299880}"/>
              </a:ext>
            </a:extLst>
          </p:cNvPr>
          <p:cNvSpPr txBox="1"/>
          <p:nvPr/>
        </p:nvSpPr>
        <p:spPr>
          <a:xfrm>
            <a:off x="8403046" y="1575564"/>
            <a:ext cx="1960154" cy="461665"/>
          </a:xfrm>
          <a:prstGeom prst="rect">
            <a:avLst/>
          </a:prstGeom>
        </p:spPr>
        <p:txBody>
          <a:bodyPr wrap="square" lIns="0" tIns="0" rIns="0" bIns="0" rtlCol="0" anchor="t">
            <a:spAutoFit/>
          </a:bodyPr>
          <a:lstStyle/>
          <a:p>
            <a:pPr algn="ctr">
              <a:lnSpc>
                <a:spcPts val="3587"/>
              </a:lnSpc>
              <a:spcBef>
                <a:spcPct val="0"/>
              </a:spcBef>
            </a:pPr>
            <a:r>
              <a:rPr lang="en-US" sz="3014" dirty="0">
                <a:solidFill>
                  <a:srgbClr val="FFFFFF"/>
                </a:solidFill>
                <a:latin typeface="Times Neue Roman"/>
              </a:rPr>
              <a:t>Jaipur</a:t>
            </a:r>
          </a:p>
        </p:txBody>
      </p:sp>
      <p:sp>
        <p:nvSpPr>
          <p:cNvPr id="45" name="TextBox 46">
            <a:extLst>
              <a:ext uri="{FF2B5EF4-FFF2-40B4-BE49-F238E27FC236}">
                <a16:creationId xmlns:a16="http://schemas.microsoft.com/office/drawing/2014/main" id="{26BCDE09-D91E-C17C-47E0-53802991B019}"/>
              </a:ext>
            </a:extLst>
          </p:cNvPr>
          <p:cNvSpPr txBox="1"/>
          <p:nvPr/>
        </p:nvSpPr>
        <p:spPr>
          <a:xfrm>
            <a:off x="10287000" y="1714500"/>
            <a:ext cx="1960154" cy="461665"/>
          </a:xfrm>
          <a:prstGeom prst="rect">
            <a:avLst/>
          </a:prstGeom>
        </p:spPr>
        <p:txBody>
          <a:bodyPr wrap="square" lIns="0" tIns="0" rIns="0" bIns="0" rtlCol="0" anchor="t">
            <a:spAutoFit/>
          </a:bodyPr>
          <a:lstStyle/>
          <a:p>
            <a:pPr algn="ctr">
              <a:lnSpc>
                <a:spcPts val="3587"/>
              </a:lnSpc>
              <a:spcBef>
                <a:spcPct val="0"/>
              </a:spcBef>
            </a:pPr>
            <a:r>
              <a:rPr lang="en-US" sz="3014" dirty="0">
                <a:solidFill>
                  <a:srgbClr val="FFFFFF"/>
                </a:solidFill>
                <a:latin typeface="Times Neue Roman"/>
              </a:rPr>
              <a:t>Kolkata</a:t>
            </a:r>
          </a:p>
        </p:txBody>
      </p:sp>
      <p:sp>
        <p:nvSpPr>
          <p:cNvPr id="47" name="TextBox 46">
            <a:extLst>
              <a:ext uri="{FF2B5EF4-FFF2-40B4-BE49-F238E27FC236}">
                <a16:creationId xmlns:a16="http://schemas.microsoft.com/office/drawing/2014/main" id="{19862F91-EFCA-5A3D-1616-F1822516FF82}"/>
              </a:ext>
            </a:extLst>
          </p:cNvPr>
          <p:cNvSpPr txBox="1"/>
          <p:nvPr/>
        </p:nvSpPr>
        <p:spPr>
          <a:xfrm>
            <a:off x="3886788" y="5020861"/>
            <a:ext cx="1960154" cy="461665"/>
          </a:xfrm>
          <a:prstGeom prst="rect">
            <a:avLst/>
          </a:prstGeom>
        </p:spPr>
        <p:txBody>
          <a:bodyPr wrap="square" lIns="0" tIns="0" rIns="0" bIns="0" rtlCol="0" anchor="t">
            <a:spAutoFit/>
          </a:bodyPr>
          <a:lstStyle/>
          <a:p>
            <a:pPr algn="ctr">
              <a:lnSpc>
                <a:spcPts val="3587"/>
              </a:lnSpc>
              <a:spcBef>
                <a:spcPct val="0"/>
              </a:spcBef>
            </a:pPr>
            <a:r>
              <a:rPr lang="en-US" sz="3014" dirty="0">
                <a:solidFill>
                  <a:srgbClr val="FFFFFF"/>
                </a:solidFill>
                <a:latin typeface="Times Neue Roman"/>
              </a:rPr>
              <a:t>Guwahati</a:t>
            </a:r>
          </a:p>
        </p:txBody>
      </p:sp>
      <p:sp>
        <p:nvSpPr>
          <p:cNvPr id="49" name="TextBox 48">
            <a:extLst>
              <a:ext uri="{FF2B5EF4-FFF2-40B4-BE49-F238E27FC236}">
                <a16:creationId xmlns:a16="http://schemas.microsoft.com/office/drawing/2014/main" id="{9F20C2C6-F4A4-B85E-0F65-7E5E00AB219B}"/>
              </a:ext>
            </a:extLst>
          </p:cNvPr>
          <p:cNvSpPr txBox="1"/>
          <p:nvPr/>
        </p:nvSpPr>
        <p:spPr>
          <a:xfrm>
            <a:off x="8303396" y="9041115"/>
            <a:ext cx="1960154" cy="461665"/>
          </a:xfrm>
          <a:prstGeom prst="rect">
            <a:avLst/>
          </a:prstGeom>
        </p:spPr>
        <p:txBody>
          <a:bodyPr wrap="square" lIns="0" tIns="0" rIns="0" bIns="0" rtlCol="0" anchor="t">
            <a:spAutoFit/>
          </a:bodyPr>
          <a:lstStyle/>
          <a:p>
            <a:pPr algn="ctr">
              <a:lnSpc>
                <a:spcPts val="3587"/>
              </a:lnSpc>
              <a:spcBef>
                <a:spcPct val="0"/>
              </a:spcBef>
            </a:pPr>
            <a:r>
              <a:rPr lang="en-US" sz="3014" dirty="0">
                <a:solidFill>
                  <a:srgbClr val="FFFFFF"/>
                </a:solidFill>
                <a:latin typeface="Times Neue Roman"/>
              </a:rPr>
              <a:t>Vizag.</a:t>
            </a:r>
          </a:p>
        </p:txBody>
      </p:sp>
      <p:grpSp>
        <p:nvGrpSpPr>
          <p:cNvPr id="50" name="Group 26">
            <a:extLst>
              <a:ext uri="{FF2B5EF4-FFF2-40B4-BE49-F238E27FC236}">
                <a16:creationId xmlns:a16="http://schemas.microsoft.com/office/drawing/2014/main" id="{CA8BBB1F-D8C9-10BA-2072-F7E1803450CC}"/>
              </a:ext>
            </a:extLst>
          </p:cNvPr>
          <p:cNvGrpSpPr/>
          <p:nvPr/>
        </p:nvGrpSpPr>
        <p:grpSpPr>
          <a:xfrm>
            <a:off x="11430000" y="2705100"/>
            <a:ext cx="1886773" cy="1782532"/>
            <a:chOff x="0" y="0"/>
            <a:chExt cx="6350000" cy="6350000"/>
          </a:xfrm>
        </p:grpSpPr>
        <p:sp>
          <p:nvSpPr>
            <p:cNvPr id="51" name="Freeform 27">
              <a:extLst>
                <a:ext uri="{FF2B5EF4-FFF2-40B4-BE49-F238E27FC236}">
                  <a16:creationId xmlns:a16="http://schemas.microsoft.com/office/drawing/2014/main" id="{2FA00979-1DEF-6E68-0FFF-64A18B2650D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52" name="Group 13">
            <a:extLst>
              <a:ext uri="{FF2B5EF4-FFF2-40B4-BE49-F238E27FC236}">
                <a16:creationId xmlns:a16="http://schemas.microsoft.com/office/drawing/2014/main" id="{6B36248E-C331-8963-123A-45989A44ACDC}"/>
              </a:ext>
            </a:extLst>
          </p:cNvPr>
          <p:cNvGrpSpPr/>
          <p:nvPr/>
        </p:nvGrpSpPr>
        <p:grpSpPr>
          <a:xfrm>
            <a:off x="4781655" y="7732920"/>
            <a:ext cx="1951407" cy="1851095"/>
            <a:chOff x="0" y="0"/>
            <a:chExt cx="6350000" cy="6350000"/>
          </a:xfrm>
        </p:grpSpPr>
        <p:sp>
          <p:nvSpPr>
            <p:cNvPr id="53" name="Freeform 14">
              <a:extLst>
                <a:ext uri="{FF2B5EF4-FFF2-40B4-BE49-F238E27FC236}">
                  <a16:creationId xmlns:a16="http://schemas.microsoft.com/office/drawing/2014/main" id="{33D0F0F9-C35E-BBB0-E645-FC4D1416C42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630A"/>
            </a:solidFill>
          </p:spPr>
        </p:sp>
      </p:grpSp>
      <p:sp>
        <p:nvSpPr>
          <p:cNvPr id="54" name="AutoShape 39">
            <a:extLst>
              <a:ext uri="{FF2B5EF4-FFF2-40B4-BE49-F238E27FC236}">
                <a16:creationId xmlns:a16="http://schemas.microsoft.com/office/drawing/2014/main" id="{C23C3799-A499-9F3B-D63B-58CB0BF5C0BD}"/>
              </a:ext>
            </a:extLst>
          </p:cNvPr>
          <p:cNvSpPr/>
          <p:nvPr/>
        </p:nvSpPr>
        <p:spPr>
          <a:xfrm rot="3402451">
            <a:off x="9185735" y="2872340"/>
            <a:ext cx="428745" cy="390359"/>
          </a:xfrm>
          <a:prstGeom prst="line">
            <a:avLst/>
          </a:prstGeom>
          <a:ln w="66675" cap="flat">
            <a:solidFill>
              <a:srgbClr val="8C52FF"/>
            </a:solidFill>
            <a:prstDash val="sysDot"/>
            <a:headEnd type="triangle" w="lg" len="med"/>
            <a:tailEnd type="triangle" w="lg" len="med"/>
          </a:ln>
        </p:spPr>
      </p:sp>
      <p:sp>
        <p:nvSpPr>
          <p:cNvPr id="55" name="AutoShape 36">
            <a:extLst>
              <a:ext uri="{FF2B5EF4-FFF2-40B4-BE49-F238E27FC236}">
                <a16:creationId xmlns:a16="http://schemas.microsoft.com/office/drawing/2014/main" id="{378F217F-27ED-617B-68FC-8D6DBC67F565}"/>
              </a:ext>
            </a:extLst>
          </p:cNvPr>
          <p:cNvSpPr/>
          <p:nvPr/>
        </p:nvSpPr>
        <p:spPr>
          <a:xfrm rot="-2093550" flipV="1">
            <a:off x="10596309" y="4316471"/>
            <a:ext cx="1069605" cy="16609"/>
          </a:xfrm>
          <a:prstGeom prst="line">
            <a:avLst/>
          </a:prstGeom>
          <a:ln w="66675" cap="flat">
            <a:solidFill>
              <a:srgbClr val="7ED957"/>
            </a:solidFill>
            <a:prstDash val="sysDot"/>
            <a:headEnd type="triangle" w="lg" len="med"/>
            <a:tailEnd type="triangle" w="lg" len="med"/>
          </a:ln>
        </p:spPr>
      </p:sp>
      <p:sp>
        <p:nvSpPr>
          <p:cNvPr id="57" name="TextBox 46">
            <a:extLst>
              <a:ext uri="{FF2B5EF4-FFF2-40B4-BE49-F238E27FC236}">
                <a16:creationId xmlns:a16="http://schemas.microsoft.com/office/drawing/2014/main" id="{400BA170-ECD2-0C76-4CE6-CB03D17E4B15}"/>
              </a:ext>
            </a:extLst>
          </p:cNvPr>
          <p:cNvSpPr txBox="1"/>
          <p:nvPr/>
        </p:nvSpPr>
        <p:spPr>
          <a:xfrm>
            <a:off x="11352409" y="3353846"/>
            <a:ext cx="1960154" cy="461665"/>
          </a:xfrm>
          <a:prstGeom prst="rect">
            <a:avLst/>
          </a:prstGeom>
        </p:spPr>
        <p:txBody>
          <a:bodyPr wrap="square" lIns="0" tIns="0" rIns="0" bIns="0" rtlCol="0" anchor="t">
            <a:spAutoFit/>
          </a:bodyPr>
          <a:lstStyle/>
          <a:p>
            <a:pPr algn="ctr">
              <a:lnSpc>
                <a:spcPts val="3587"/>
              </a:lnSpc>
              <a:spcBef>
                <a:spcPct val="0"/>
              </a:spcBef>
            </a:pPr>
            <a:r>
              <a:rPr lang="en-US" sz="3014" dirty="0">
                <a:solidFill>
                  <a:srgbClr val="FFFFFF"/>
                </a:solidFill>
                <a:latin typeface="Times Neue Roman"/>
              </a:rPr>
              <a:t>Durgapur</a:t>
            </a:r>
          </a:p>
        </p:txBody>
      </p:sp>
      <p:sp>
        <p:nvSpPr>
          <p:cNvPr id="58" name="AutoShape 21">
            <a:extLst>
              <a:ext uri="{FF2B5EF4-FFF2-40B4-BE49-F238E27FC236}">
                <a16:creationId xmlns:a16="http://schemas.microsoft.com/office/drawing/2014/main" id="{E7111B15-F229-979C-C09D-209191938709}"/>
              </a:ext>
            </a:extLst>
          </p:cNvPr>
          <p:cNvSpPr/>
          <p:nvPr/>
        </p:nvSpPr>
        <p:spPr>
          <a:xfrm rot="1732078" flipH="1">
            <a:off x="6673261" y="6781526"/>
            <a:ext cx="272775" cy="1272568"/>
          </a:xfrm>
          <a:prstGeom prst="line">
            <a:avLst/>
          </a:prstGeom>
          <a:ln w="66675" cap="rnd">
            <a:solidFill>
              <a:srgbClr val="FD630A"/>
            </a:solidFill>
            <a:prstDash val="sysDot"/>
            <a:headEnd type="triangle" w="lg" len="med"/>
            <a:tailEnd type="triangle" w="lg" len="med"/>
          </a:ln>
        </p:spPr>
      </p:sp>
      <p:sp>
        <p:nvSpPr>
          <p:cNvPr id="59" name="TextBox 41">
            <a:extLst>
              <a:ext uri="{FF2B5EF4-FFF2-40B4-BE49-F238E27FC236}">
                <a16:creationId xmlns:a16="http://schemas.microsoft.com/office/drawing/2014/main" id="{362DFF33-6BC0-14B8-24E7-8EDCEF9C19D7}"/>
              </a:ext>
            </a:extLst>
          </p:cNvPr>
          <p:cNvSpPr txBox="1"/>
          <p:nvPr/>
        </p:nvSpPr>
        <p:spPr>
          <a:xfrm>
            <a:off x="4469221" y="8325484"/>
            <a:ext cx="2655775" cy="461665"/>
          </a:xfrm>
          <a:prstGeom prst="rect">
            <a:avLst/>
          </a:prstGeom>
        </p:spPr>
        <p:txBody>
          <a:bodyPr lIns="0" tIns="0" rIns="0" bIns="0" rtlCol="0" anchor="t">
            <a:spAutoFit/>
          </a:bodyPr>
          <a:lstStyle/>
          <a:p>
            <a:pPr algn="ctr">
              <a:lnSpc>
                <a:spcPts val="3587"/>
              </a:lnSpc>
              <a:spcBef>
                <a:spcPct val="0"/>
              </a:spcBef>
            </a:pPr>
            <a:r>
              <a:rPr lang="en-US" sz="3014" dirty="0">
                <a:solidFill>
                  <a:srgbClr val="FFFFFF"/>
                </a:solidFill>
                <a:latin typeface="Times Neue Roman"/>
              </a:rPr>
              <a:t>Raipur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39124">
            <a:off x="11682384" y="-3267549"/>
            <a:ext cx="7807833" cy="8229600"/>
          </a:xfrm>
          <a:prstGeom prst="rect">
            <a:avLst/>
          </a:prstGeom>
        </p:spPr>
      </p:pic>
      <p:pic>
        <p:nvPicPr>
          <p:cNvPr id="3" name="Picture 3"/>
          <p:cNvPicPr>
            <a:picLocks noChangeAspect="1"/>
          </p:cNvPicPr>
          <p:nvPr/>
        </p:nvPicPr>
        <p:blipFill>
          <a:blip r:embed="rId3"/>
          <a:srcRect/>
          <a:stretch>
            <a:fillRect/>
          </a:stretch>
        </p:blipFill>
        <p:spPr>
          <a:xfrm rot="-802802">
            <a:off x="11318817" y="4558624"/>
            <a:ext cx="8892730" cy="9536440"/>
          </a:xfrm>
          <a:prstGeom prst="rect">
            <a:avLst/>
          </a:prstGeom>
        </p:spPr>
      </p:pic>
      <p:pic>
        <p:nvPicPr>
          <p:cNvPr id="4" name="Picture 4"/>
          <p:cNvPicPr>
            <a:picLocks noChangeAspect="1"/>
          </p:cNvPicPr>
          <p:nvPr/>
        </p:nvPicPr>
        <p:blipFill>
          <a:blip r:embed="rId4"/>
          <a:srcRect l="14070" t="7971" r="3903" b="19470"/>
          <a:stretch>
            <a:fillRect/>
          </a:stretch>
        </p:blipFill>
        <p:spPr>
          <a:xfrm>
            <a:off x="11379495" y="681896"/>
            <a:ext cx="5614864" cy="3708262"/>
          </a:xfrm>
          <a:prstGeom prst="rect">
            <a:avLst/>
          </a:prstGeom>
        </p:spPr>
      </p:pic>
      <p:pic>
        <p:nvPicPr>
          <p:cNvPr id="5" name="Picture 5"/>
          <p:cNvPicPr>
            <a:picLocks noChangeAspect="1"/>
          </p:cNvPicPr>
          <p:nvPr/>
        </p:nvPicPr>
        <p:blipFill>
          <a:blip r:embed="rId5"/>
          <a:srcRect l="5371" t="16358" r="12167" b="5112"/>
          <a:stretch>
            <a:fillRect/>
          </a:stretch>
        </p:blipFill>
        <p:spPr>
          <a:xfrm>
            <a:off x="11379495" y="5848256"/>
            <a:ext cx="5879805" cy="4004756"/>
          </a:xfrm>
          <a:prstGeom prst="rect">
            <a:avLst/>
          </a:prstGeom>
        </p:spPr>
      </p:pic>
      <p:pic>
        <p:nvPicPr>
          <p:cNvPr id="6" name="Picture 6"/>
          <p:cNvPicPr>
            <a:picLocks noChangeAspect="1"/>
          </p:cNvPicPr>
          <p:nvPr/>
        </p:nvPicPr>
        <p:blipFill>
          <a:blip r:embed="rId6"/>
          <a:srcRect t="12528" r="2951" b="17956"/>
          <a:stretch>
            <a:fillRect/>
          </a:stretch>
        </p:blipFill>
        <p:spPr>
          <a:xfrm>
            <a:off x="1054901" y="681896"/>
            <a:ext cx="7014991" cy="3945622"/>
          </a:xfrm>
          <a:prstGeom prst="rect">
            <a:avLst/>
          </a:prstGeom>
        </p:spPr>
      </p:pic>
      <p:pic>
        <p:nvPicPr>
          <p:cNvPr id="7" name="Picture 7"/>
          <p:cNvPicPr>
            <a:picLocks noChangeAspect="1"/>
          </p:cNvPicPr>
          <p:nvPr/>
        </p:nvPicPr>
        <p:blipFill>
          <a:blip r:embed="rId7"/>
          <a:srcRect l="2850" t="12533" r="7601" b="18799"/>
          <a:stretch>
            <a:fillRect/>
          </a:stretch>
        </p:blipFill>
        <p:spPr>
          <a:xfrm>
            <a:off x="1591222" y="5848256"/>
            <a:ext cx="6478670" cy="3766276"/>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54901" y="5451363"/>
            <a:ext cx="7488666" cy="456006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94552" y="295409"/>
            <a:ext cx="7749015" cy="4718597"/>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660979" y="367337"/>
            <a:ext cx="7122969" cy="4337379"/>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57913" y="5562704"/>
            <a:ext cx="7122969" cy="43373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671577" y="-388396"/>
            <a:ext cx="14343539" cy="13070550"/>
          </a:xfrm>
          <a:prstGeom prst="rect">
            <a:avLst/>
          </a:prstGeom>
        </p:spPr>
      </p:pic>
      <p:pic>
        <p:nvPicPr>
          <p:cNvPr id="3" name="Picture 3"/>
          <p:cNvPicPr>
            <a:picLocks noChangeAspect="1"/>
          </p:cNvPicPr>
          <p:nvPr/>
        </p:nvPicPr>
        <p:blipFill>
          <a:blip r:embed="rId3"/>
          <a:srcRect l="6884" t="16741" r="10555" b="4836"/>
          <a:stretch>
            <a:fillRect/>
          </a:stretch>
        </p:blipFill>
        <p:spPr>
          <a:xfrm>
            <a:off x="11715397" y="4141266"/>
            <a:ext cx="4263952" cy="4996297"/>
          </a:xfrm>
          <a:prstGeom prst="rect">
            <a:avLst/>
          </a:prstGeom>
        </p:spPr>
      </p:pic>
      <p:pic>
        <p:nvPicPr>
          <p:cNvPr id="4" name="Picture 4"/>
          <p:cNvPicPr>
            <a:picLocks noChangeAspect="1"/>
          </p:cNvPicPr>
          <p:nvPr/>
        </p:nvPicPr>
        <p:blipFill>
          <a:blip r:embed="rId4"/>
          <a:srcRect l="2692" t="13776" r="4487" b="5839"/>
          <a:stretch>
            <a:fillRect/>
          </a:stretch>
        </p:blipFill>
        <p:spPr>
          <a:xfrm>
            <a:off x="1548910" y="4141266"/>
            <a:ext cx="4903169" cy="5117034"/>
          </a:xfrm>
          <a:prstGeom prst="rect">
            <a:avLst/>
          </a:prstGeom>
        </p:spPr>
      </p:pic>
      <p:sp>
        <p:nvSpPr>
          <p:cNvPr id="5" name="TextBox 5"/>
          <p:cNvSpPr txBox="1"/>
          <p:nvPr/>
        </p:nvSpPr>
        <p:spPr>
          <a:xfrm>
            <a:off x="-381000" y="-95250"/>
            <a:ext cx="18288000" cy="2952750"/>
          </a:xfrm>
          <a:prstGeom prst="rect">
            <a:avLst/>
          </a:prstGeom>
        </p:spPr>
        <p:txBody>
          <a:bodyPr lIns="0" tIns="0" rIns="0" bIns="0" rtlCol="0" anchor="t">
            <a:spAutoFit/>
          </a:bodyPr>
          <a:lstStyle/>
          <a:p>
            <a:pPr algn="ctr">
              <a:lnSpc>
                <a:spcPts val="11700"/>
              </a:lnSpc>
              <a:spcBef>
                <a:spcPct val="0"/>
              </a:spcBef>
            </a:pPr>
            <a:r>
              <a:rPr lang="en-US" sz="8800" dirty="0">
                <a:solidFill>
                  <a:srgbClr val="3D7692"/>
                </a:solidFill>
                <a:latin typeface="Forum"/>
              </a:rPr>
              <a:t>“May I help you” service and Tactile Flooring for PRM passengers</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9206" t="3205" b="33752"/>
          <a:stretch>
            <a:fillRect/>
          </a:stretch>
        </p:blipFill>
        <p:spPr>
          <a:xfrm rot="-5479710">
            <a:off x="-182232" y="4927771"/>
            <a:ext cx="5571367" cy="302114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9206" t="3205" b="33752"/>
          <a:stretch>
            <a:fillRect/>
          </a:stretch>
        </p:blipFill>
        <p:spPr>
          <a:xfrm rot="-5479710">
            <a:off x="9971866" y="4927771"/>
            <a:ext cx="5571367" cy="302114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948876">
            <a:off x="-4470517" y="2699428"/>
            <a:ext cx="10998433" cy="11592551"/>
          </a:xfrm>
          <a:prstGeom prst="rect">
            <a:avLst/>
          </a:prstGeom>
        </p:spPr>
      </p:pic>
      <p:pic>
        <p:nvPicPr>
          <p:cNvPr id="3" name="Picture 3"/>
          <p:cNvPicPr>
            <a:picLocks noChangeAspect="1"/>
          </p:cNvPicPr>
          <p:nvPr/>
        </p:nvPicPr>
        <p:blipFill>
          <a:blip r:embed="rId2"/>
          <a:srcRect/>
          <a:stretch>
            <a:fillRect/>
          </a:stretch>
        </p:blipFill>
        <p:spPr>
          <a:xfrm>
            <a:off x="14448328" y="-6818968"/>
            <a:ext cx="10431932" cy="1099544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206" t="3205" b="33752"/>
          <a:stretch>
            <a:fillRect/>
          </a:stretch>
        </p:blipFill>
        <p:spPr>
          <a:xfrm rot="-5479710">
            <a:off x="398548" y="4927771"/>
            <a:ext cx="5571367" cy="302114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206" t="3205" b="33752"/>
          <a:stretch>
            <a:fillRect/>
          </a:stretch>
        </p:blipFill>
        <p:spPr>
          <a:xfrm rot="-5479710">
            <a:off x="8944221" y="4927771"/>
            <a:ext cx="5571367" cy="3021144"/>
          </a:xfrm>
          <a:prstGeom prst="rect">
            <a:avLst/>
          </a:prstGeom>
        </p:spPr>
      </p:pic>
      <p:pic>
        <p:nvPicPr>
          <p:cNvPr id="6" name="Picture 6"/>
          <p:cNvPicPr>
            <a:picLocks noChangeAspect="1"/>
          </p:cNvPicPr>
          <p:nvPr/>
        </p:nvPicPr>
        <p:blipFill>
          <a:blip r:embed="rId5"/>
          <a:srcRect t="20953" b="28571"/>
          <a:stretch>
            <a:fillRect/>
          </a:stretch>
        </p:blipFill>
        <p:spPr>
          <a:xfrm>
            <a:off x="10830121" y="4176480"/>
            <a:ext cx="4260057" cy="4778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7"/>
          <p:cNvPicPr>
            <a:picLocks noChangeAspect="1"/>
          </p:cNvPicPr>
          <p:nvPr/>
        </p:nvPicPr>
        <p:blipFill>
          <a:blip r:embed="rId6"/>
          <a:srcRect t="6812" b="40305"/>
          <a:stretch>
            <a:fillRect/>
          </a:stretch>
        </p:blipFill>
        <p:spPr>
          <a:xfrm>
            <a:off x="2154899" y="3990948"/>
            <a:ext cx="4165246" cy="4894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8"/>
          <p:cNvSpPr txBox="1"/>
          <p:nvPr/>
        </p:nvSpPr>
        <p:spPr>
          <a:xfrm>
            <a:off x="0" y="127669"/>
            <a:ext cx="18122080" cy="2952750"/>
          </a:xfrm>
          <a:prstGeom prst="rect">
            <a:avLst/>
          </a:prstGeom>
        </p:spPr>
        <p:txBody>
          <a:bodyPr lIns="0" tIns="0" rIns="0" bIns="0" rtlCol="0" anchor="t">
            <a:spAutoFit/>
          </a:bodyPr>
          <a:lstStyle/>
          <a:p>
            <a:pPr algn="ctr">
              <a:lnSpc>
                <a:spcPts val="11700"/>
              </a:lnSpc>
              <a:spcBef>
                <a:spcPct val="0"/>
              </a:spcBef>
            </a:pPr>
            <a:r>
              <a:rPr lang="en-US" sz="9000" dirty="0">
                <a:solidFill>
                  <a:srgbClr val="3D7692"/>
                </a:solidFill>
                <a:latin typeface="Forum"/>
              </a:rPr>
              <a:t>Regular Spray &amp; Fogging to ARREST MOSQUITO MENACE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314521">
            <a:off x="-3580675" y="-1093924"/>
            <a:ext cx="7672032" cy="12474848"/>
          </a:xfrm>
          <a:prstGeom prst="rect">
            <a:avLst/>
          </a:prstGeom>
        </p:spPr>
      </p:pic>
      <p:pic>
        <p:nvPicPr>
          <p:cNvPr id="3" name="Picture 3"/>
          <p:cNvPicPr>
            <a:picLocks noChangeAspect="1"/>
          </p:cNvPicPr>
          <p:nvPr/>
        </p:nvPicPr>
        <p:blipFill>
          <a:blip r:embed="rId3"/>
          <a:srcRect/>
          <a:stretch>
            <a:fillRect/>
          </a:stretch>
        </p:blipFill>
        <p:spPr>
          <a:xfrm rot="4208005">
            <a:off x="12250614" y="4803786"/>
            <a:ext cx="10017371" cy="10558494"/>
          </a:xfrm>
          <a:prstGeom prst="rect">
            <a:avLst/>
          </a:prstGeom>
        </p:spPr>
      </p:pic>
      <p:pic>
        <p:nvPicPr>
          <p:cNvPr id="4" name="Picture 4"/>
          <p:cNvPicPr>
            <a:picLocks noChangeAspect="1"/>
          </p:cNvPicPr>
          <p:nvPr/>
        </p:nvPicPr>
        <p:blipFill>
          <a:blip r:embed="rId4"/>
          <a:srcRect/>
          <a:stretch>
            <a:fillRect/>
          </a:stretch>
        </p:blipFill>
        <p:spPr>
          <a:xfrm>
            <a:off x="13791108" y="-1577956"/>
            <a:ext cx="6491459" cy="5899113"/>
          </a:xfrm>
          <a:prstGeom prst="rect">
            <a:avLst/>
          </a:prstGeom>
        </p:spPr>
      </p:pic>
      <p:sp>
        <p:nvSpPr>
          <p:cNvPr id="5" name="TextBox 5"/>
          <p:cNvSpPr txBox="1"/>
          <p:nvPr/>
        </p:nvSpPr>
        <p:spPr>
          <a:xfrm>
            <a:off x="1028700" y="-9525"/>
            <a:ext cx="16230600" cy="2752725"/>
          </a:xfrm>
          <a:prstGeom prst="rect">
            <a:avLst/>
          </a:prstGeom>
        </p:spPr>
        <p:txBody>
          <a:bodyPr lIns="0" tIns="0" rIns="0" bIns="0" rtlCol="0" anchor="t">
            <a:spAutoFit/>
          </a:bodyPr>
          <a:lstStyle/>
          <a:p>
            <a:pPr algn="ctr">
              <a:lnSpc>
                <a:spcPts val="10800"/>
              </a:lnSpc>
            </a:pPr>
            <a:r>
              <a:rPr lang="en-US" sz="9000">
                <a:solidFill>
                  <a:srgbClr val="FFFFFF"/>
                </a:solidFill>
                <a:latin typeface="Forum Bold"/>
              </a:rPr>
              <a:t>CSS &amp; performance of airport in the survey</a:t>
            </a:r>
          </a:p>
        </p:txBody>
      </p:sp>
      <p:sp>
        <p:nvSpPr>
          <p:cNvPr id="6" name="TextBox 6"/>
          <p:cNvSpPr txBox="1"/>
          <p:nvPr/>
        </p:nvSpPr>
        <p:spPr>
          <a:xfrm>
            <a:off x="0" y="3684449"/>
            <a:ext cx="17956161" cy="4222115"/>
          </a:xfrm>
          <a:prstGeom prst="rect">
            <a:avLst/>
          </a:prstGeom>
        </p:spPr>
        <p:txBody>
          <a:bodyPr lIns="0" tIns="0" rIns="0" bIns="0" rtlCol="0" anchor="t">
            <a:spAutoFit/>
          </a:bodyPr>
          <a:lstStyle/>
          <a:p>
            <a:pPr marL="928369" lvl="1" indent="-464185">
              <a:lnSpc>
                <a:spcPts val="5589"/>
              </a:lnSpc>
              <a:buFont typeface="Arial"/>
              <a:buChar char="•"/>
            </a:pPr>
            <a:r>
              <a:rPr lang="en-US" sz="4299">
                <a:solidFill>
                  <a:srgbClr val="FFFFFF"/>
                </a:solidFill>
                <a:latin typeface="Forum"/>
              </a:rPr>
              <a:t>CSS stands for ‘Customer Satisfaction Survey’ </a:t>
            </a:r>
          </a:p>
          <a:p>
            <a:pPr marL="928369" lvl="1" indent="-464185">
              <a:lnSpc>
                <a:spcPts val="5589"/>
              </a:lnSpc>
              <a:buFont typeface="Arial"/>
              <a:buChar char="•"/>
            </a:pPr>
            <a:r>
              <a:rPr lang="en-US" sz="4299">
                <a:solidFill>
                  <a:srgbClr val="FFFFFF"/>
                </a:solidFill>
                <a:latin typeface="Forum"/>
              </a:rPr>
              <a:t>The survey is conducted twice in a year in two rounds.</a:t>
            </a:r>
          </a:p>
          <a:p>
            <a:pPr marL="928369" lvl="1" indent="-464185">
              <a:lnSpc>
                <a:spcPts val="5589"/>
              </a:lnSpc>
              <a:buFont typeface="Arial"/>
              <a:buChar char="•"/>
            </a:pPr>
            <a:r>
              <a:rPr lang="en-US" sz="4299">
                <a:solidFill>
                  <a:srgbClr val="FFFFFF"/>
                </a:solidFill>
                <a:latin typeface="Forum"/>
              </a:rPr>
              <a:t>It takes various parameters into account, including parking facility, availability of trolleys, efficiency of check in staff, waiting time, helpfulness of staff, ease of finding way through the airport, facility for eating and availability of feeling safe and security.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671577" y="-388396"/>
            <a:ext cx="14343539" cy="13070550"/>
          </a:xfrm>
          <a:prstGeom prst="rect">
            <a:avLst/>
          </a:prstGeom>
        </p:spPr>
      </p:pic>
      <p:sp>
        <p:nvSpPr>
          <p:cNvPr id="3" name="TextBox 3"/>
          <p:cNvSpPr txBox="1"/>
          <p:nvPr/>
        </p:nvSpPr>
        <p:spPr>
          <a:xfrm>
            <a:off x="754798" y="-95250"/>
            <a:ext cx="17152202" cy="1466850"/>
          </a:xfrm>
          <a:prstGeom prst="rect">
            <a:avLst/>
          </a:prstGeom>
        </p:spPr>
        <p:txBody>
          <a:bodyPr wrap="square" lIns="0" tIns="0" rIns="0" bIns="0" rtlCol="0" anchor="t">
            <a:spAutoFit/>
          </a:bodyPr>
          <a:lstStyle/>
          <a:p>
            <a:pPr algn="ctr">
              <a:lnSpc>
                <a:spcPts val="11700"/>
              </a:lnSpc>
              <a:spcBef>
                <a:spcPct val="0"/>
              </a:spcBef>
            </a:pPr>
            <a:r>
              <a:rPr lang="en-US" sz="8800" dirty="0">
                <a:solidFill>
                  <a:srgbClr val="FFFFFF"/>
                </a:solidFill>
                <a:latin typeface="Forum"/>
              </a:rPr>
              <a:t>Results of CSS survey Round-1 2021</a:t>
            </a:r>
          </a:p>
        </p:txBody>
      </p:sp>
      <p:sp>
        <p:nvSpPr>
          <p:cNvPr id="4" name="TextBox 4"/>
          <p:cNvSpPr txBox="1"/>
          <p:nvPr/>
        </p:nvSpPr>
        <p:spPr>
          <a:xfrm>
            <a:off x="1028700" y="1323975"/>
            <a:ext cx="15233808" cy="8573950"/>
          </a:xfrm>
          <a:prstGeom prst="rect">
            <a:avLst/>
          </a:prstGeom>
        </p:spPr>
        <p:txBody>
          <a:bodyPr lIns="0" tIns="0" rIns="0" bIns="0" rtlCol="0" anchor="t">
            <a:spAutoFit/>
          </a:bodyPr>
          <a:lstStyle/>
          <a:p>
            <a:pPr marL="806618" lvl="1" indent="-403309">
              <a:lnSpc>
                <a:spcPts val="4856"/>
              </a:lnSpc>
              <a:buFont typeface="Arial"/>
              <a:buChar char="•"/>
            </a:pPr>
            <a:r>
              <a:rPr lang="en-US" sz="3736">
                <a:solidFill>
                  <a:srgbClr val="FFFFFF"/>
                </a:solidFill>
                <a:latin typeface="Forum"/>
              </a:rPr>
              <a:t>Overall satisfaction of passengers was rated 4.18 on a scale of 5.</a:t>
            </a:r>
          </a:p>
          <a:p>
            <a:pPr>
              <a:lnSpc>
                <a:spcPts val="4856"/>
              </a:lnSpc>
              <a:spcBef>
                <a:spcPct val="0"/>
              </a:spcBef>
            </a:pPr>
            <a:endParaRPr lang="en-US" sz="3736">
              <a:solidFill>
                <a:srgbClr val="FFFFFF"/>
              </a:solidFill>
              <a:latin typeface="Forum"/>
            </a:endParaRPr>
          </a:p>
          <a:p>
            <a:pPr marL="806618" lvl="1" indent="-403309">
              <a:lnSpc>
                <a:spcPts val="4856"/>
              </a:lnSpc>
              <a:buFont typeface="Arial"/>
              <a:buChar char="•"/>
            </a:pPr>
            <a:r>
              <a:rPr lang="en-US" sz="3736">
                <a:solidFill>
                  <a:srgbClr val="FFFFFF"/>
                </a:solidFill>
                <a:latin typeface="Forum"/>
              </a:rPr>
              <a:t>Top 3 parameters in which passengers rated us the most</a:t>
            </a:r>
          </a:p>
          <a:p>
            <a:pPr>
              <a:lnSpc>
                <a:spcPts val="4856"/>
              </a:lnSpc>
              <a:spcBef>
                <a:spcPct val="0"/>
              </a:spcBef>
            </a:pPr>
            <a:r>
              <a:rPr lang="en-US" sz="3736">
                <a:solidFill>
                  <a:srgbClr val="FFFFFF"/>
                </a:solidFill>
                <a:latin typeface="Forum"/>
              </a:rPr>
              <a:t>  -Passport/ID inspection-4.95</a:t>
            </a:r>
          </a:p>
          <a:p>
            <a:pPr>
              <a:lnSpc>
                <a:spcPts val="4856"/>
              </a:lnSpc>
              <a:spcBef>
                <a:spcPct val="0"/>
              </a:spcBef>
            </a:pPr>
            <a:r>
              <a:rPr lang="en-US" sz="3736">
                <a:solidFill>
                  <a:srgbClr val="FFFFFF"/>
                </a:solidFill>
                <a:latin typeface="Forum"/>
              </a:rPr>
              <a:t>  -Cleanliness of airport terminal-4.93</a:t>
            </a:r>
          </a:p>
          <a:p>
            <a:pPr>
              <a:lnSpc>
                <a:spcPts val="4856"/>
              </a:lnSpc>
              <a:spcBef>
                <a:spcPct val="0"/>
              </a:spcBef>
            </a:pPr>
            <a:r>
              <a:rPr lang="en-US" sz="3736">
                <a:solidFill>
                  <a:srgbClr val="FFFFFF"/>
                </a:solidFill>
                <a:latin typeface="Forum"/>
              </a:rPr>
              <a:t>  -Speed of baggage delivery-4.92</a:t>
            </a:r>
          </a:p>
          <a:p>
            <a:pPr>
              <a:lnSpc>
                <a:spcPts val="4856"/>
              </a:lnSpc>
              <a:spcBef>
                <a:spcPct val="0"/>
              </a:spcBef>
            </a:pPr>
            <a:endParaRPr lang="en-US" sz="3736">
              <a:solidFill>
                <a:srgbClr val="FFFFFF"/>
              </a:solidFill>
              <a:latin typeface="Forum"/>
            </a:endParaRPr>
          </a:p>
          <a:p>
            <a:pPr marL="806618" lvl="1" indent="-403309">
              <a:lnSpc>
                <a:spcPts val="4856"/>
              </a:lnSpc>
              <a:buFont typeface="Arial"/>
              <a:buChar char="•"/>
            </a:pPr>
            <a:r>
              <a:rPr lang="en-US" sz="3736">
                <a:solidFill>
                  <a:srgbClr val="FFFFFF"/>
                </a:solidFill>
                <a:latin typeface="Forum"/>
              </a:rPr>
              <a:t>Top 3 parameters in which passengers rated us the least</a:t>
            </a:r>
          </a:p>
          <a:p>
            <a:pPr>
              <a:lnSpc>
                <a:spcPts val="4856"/>
              </a:lnSpc>
              <a:spcBef>
                <a:spcPct val="0"/>
              </a:spcBef>
            </a:pPr>
            <a:r>
              <a:rPr lang="en-US" sz="3736">
                <a:solidFill>
                  <a:srgbClr val="FFFFFF"/>
                </a:solidFill>
                <a:latin typeface="Forum"/>
              </a:rPr>
              <a:t>  -Courtesy and helpfulness of security staff-4.36</a:t>
            </a:r>
          </a:p>
          <a:p>
            <a:pPr>
              <a:lnSpc>
                <a:spcPts val="4856"/>
              </a:lnSpc>
              <a:spcBef>
                <a:spcPct val="0"/>
              </a:spcBef>
            </a:pPr>
            <a:r>
              <a:rPr lang="en-US" sz="3736">
                <a:solidFill>
                  <a:srgbClr val="FFFFFF"/>
                </a:solidFill>
                <a:latin typeface="Forum"/>
              </a:rPr>
              <a:t>  -Thoroughness of security inspection-4.38</a:t>
            </a:r>
          </a:p>
          <a:p>
            <a:pPr>
              <a:lnSpc>
                <a:spcPts val="4856"/>
              </a:lnSpc>
              <a:spcBef>
                <a:spcPct val="0"/>
              </a:spcBef>
            </a:pPr>
            <a:r>
              <a:rPr lang="en-US" sz="3736">
                <a:solidFill>
                  <a:srgbClr val="FFFFFF"/>
                </a:solidFill>
                <a:latin typeface="Forum"/>
              </a:rPr>
              <a:t>  -Waiting time at security inspection​-4.40</a:t>
            </a:r>
          </a:p>
          <a:p>
            <a:pPr>
              <a:lnSpc>
                <a:spcPts val="4856"/>
              </a:lnSpc>
              <a:spcBef>
                <a:spcPct val="0"/>
              </a:spcBef>
            </a:pPr>
            <a:endParaRPr lang="en-US" sz="3736">
              <a:solidFill>
                <a:srgbClr val="FFFFFF"/>
              </a:solidFill>
              <a:latin typeface="Forum"/>
            </a:endParaRPr>
          </a:p>
          <a:p>
            <a:pPr marL="806618" lvl="1" indent="-403309">
              <a:lnSpc>
                <a:spcPts val="4856"/>
              </a:lnSpc>
              <a:buFont typeface="Arial"/>
              <a:buChar char="•"/>
            </a:pPr>
            <a:r>
              <a:rPr lang="en-US" sz="3736">
                <a:solidFill>
                  <a:srgbClr val="FFFFFF"/>
                </a:solidFill>
                <a:latin typeface="Forum"/>
              </a:rPr>
              <a:t>The next Customer Satisfaction Survey is planned on the 1st week of April 2022.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43031" y="-1306346"/>
            <a:ext cx="6341693" cy="6902522"/>
          </a:xfrm>
          <a:prstGeom prst="rect">
            <a:avLst/>
          </a:prstGeom>
        </p:spPr>
      </p:pic>
      <p:pic>
        <p:nvPicPr>
          <p:cNvPr id="3" name="Picture 3"/>
          <p:cNvPicPr>
            <a:picLocks noChangeAspect="1"/>
          </p:cNvPicPr>
          <p:nvPr/>
        </p:nvPicPr>
        <p:blipFill>
          <a:blip r:embed="rId3"/>
          <a:srcRect/>
          <a:stretch>
            <a:fillRect/>
          </a:stretch>
        </p:blipFill>
        <p:spPr>
          <a:xfrm rot="-5948876">
            <a:off x="-4470517" y="2699428"/>
            <a:ext cx="10998433" cy="11592551"/>
          </a:xfrm>
          <a:prstGeom prst="rect">
            <a:avLst/>
          </a:prstGeom>
        </p:spPr>
      </p:pic>
      <p:grpSp>
        <p:nvGrpSpPr>
          <p:cNvPr id="4" name="Group 4"/>
          <p:cNvGrpSpPr>
            <a:grpSpLocks noChangeAspect="1"/>
          </p:cNvGrpSpPr>
          <p:nvPr/>
        </p:nvGrpSpPr>
        <p:grpSpPr>
          <a:xfrm rot="2102028">
            <a:off x="-1091191" y="6537037"/>
            <a:ext cx="6011679" cy="5442526"/>
            <a:chOff x="0" y="0"/>
            <a:chExt cx="5580380" cy="5052060"/>
          </a:xfrm>
        </p:grpSpPr>
        <p:sp>
          <p:nvSpPr>
            <p:cNvPr id="5" name="Freeform 5"/>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4"/>
              <a:stretch>
                <a:fillRect l="-42318" r="-22658" b="-2501"/>
              </a:stretch>
            </a:blipFill>
          </p:spPr>
        </p:sp>
      </p:grpSp>
      <p:sp>
        <p:nvSpPr>
          <p:cNvPr id="6" name="AutoShape 6"/>
          <p:cNvSpPr/>
          <p:nvPr/>
        </p:nvSpPr>
        <p:spPr>
          <a:xfrm rot="-5400000">
            <a:off x="7008916" y="5299799"/>
            <a:ext cx="3919279" cy="0"/>
          </a:xfrm>
          <a:prstGeom prst="line">
            <a:avLst/>
          </a:prstGeom>
          <a:ln w="9525" cap="rnd">
            <a:solidFill>
              <a:srgbClr val="FFFFFF"/>
            </a:solidFill>
            <a:prstDash val="solid"/>
            <a:headEnd type="none" w="sm" len="sm"/>
            <a:tailEnd type="none" w="sm" len="sm"/>
          </a:ln>
        </p:spPr>
      </p:sp>
      <p:sp>
        <p:nvSpPr>
          <p:cNvPr id="7" name="TextBox 7"/>
          <p:cNvSpPr txBox="1"/>
          <p:nvPr/>
        </p:nvSpPr>
        <p:spPr>
          <a:xfrm>
            <a:off x="8973318" y="-171450"/>
            <a:ext cx="9525" cy="1543050"/>
          </a:xfrm>
          <a:prstGeom prst="rect">
            <a:avLst/>
          </a:prstGeom>
        </p:spPr>
        <p:txBody>
          <a:bodyPr lIns="0" tIns="0" rIns="0" bIns="0" rtlCol="0" anchor="t">
            <a:spAutoFit/>
          </a:bodyPr>
          <a:lstStyle/>
          <a:p>
            <a:pPr algn="ctr">
              <a:lnSpc>
                <a:spcPts val="12599"/>
              </a:lnSpc>
              <a:spcBef>
                <a:spcPct val="0"/>
              </a:spcBef>
            </a:pPr>
            <a:endParaRPr/>
          </a:p>
        </p:txBody>
      </p:sp>
      <p:sp>
        <p:nvSpPr>
          <p:cNvPr id="8" name="TextBox 8"/>
          <p:cNvSpPr txBox="1"/>
          <p:nvPr/>
        </p:nvSpPr>
        <p:spPr>
          <a:xfrm>
            <a:off x="457200" y="3162300"/>
            <a:ext cx="7740258" cy="3034030"/>
          </a:xfrm>
          <a:prstGeom prst="rect">
            <a:avLst/>
          </a:prstGeom>
        </p:spPr>
        <p:txBody>
          <a:bodyPr lIns="0" tIns="0" rIns="0" bIns="0" rtlCol="0" anchor="t">
            <a:spAutoFit/>
          </a:bodyPr>
          <a:lstStyle/>
          <a:p>
            <a:pPr algn="ctr">
              <a:lnSpc>
                <a:spcPts val="6019"/>
              </a:lnSpc>
              <a:spcBef>
                <a:spcPct val="0"/>
              </a:spcBef>
            </a:pPr>
            <a:r>
              <a:rPr lang="en-US" sz="4299" dirty="0">
                <a:solidFill>
                  <a:srgbClr val="FFFFFF"/>
                </a:solidFill>
                <a:latin typeface="Forum"/>
              </a:rPr>
              <a:t>Clean City Foundation is providing facility to take care of solid waste and garbage management at airport.</a:t>
            </a:r>
          </a:p>
        </p:txBody>
      </p:sp>
      <p:sp>
        <p:nvSpPr>
          <p:cNvPr id="9" name="TextBox 9"/>
          <p:cNvSpPr txBox="1"/>
          <p:nvPr/>
        </p:nvSpPr>
        <p:spPr>
          <a:xfrm>
            <a:off x="2954286" y="118427"/>
            <a:ext cx="11715750" cy="1543050"/>
          </a:xfrm>
          <a:prstGeom prst="rect">
            <a:avLst/>
          </a:prstGeom>
        </p:spPr>
        <p:txBody>
          <a:bodyPr lIns="0" tIns="0" rIns="0" bIns="0" rtlCol="0" anchor="t">
            <a:spAutoFit/>
          </a:bodyPr>
          <a:lstStyle/>
          <a:p>
            <a:pPr algn="ctr">
              <a:lnSpc>
                <a:spcPts val="12599"/>
              </a:lnSpc>
            </a:pPr>
            <a:r>
              <a:rPr lang="en-US" sz="9000">
                <a:solidFill>
                  <a:srgbClr val="FFFFFF"/>
                </a:solidFill>
                <a:latin typeface="Forum"/>
              </a:rPr>
              <a:t>Solid Waste Management</a:t>
            </a:r>
          </a:p>
        </p:txBody>
      </p:sp>
      <p:sp>
        <p:nvSpPr>
          <p:cNvPr id="10" name="TextBox 10"/>
          <p:cNvSpPr txBox="1"/>
          <p:nvPr/>
        </p:nvSpPr>
        <p:spPr>
          <a:xfrm>
            <a:off x="10126830" y="3197860"/>
            <a:ext cx="7697595" cy="3796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Contract has been awarded to Clean city foundation at a cost of Rs.2.93 crores for a period of ten years. The agency has commenced work on 01.04.2019.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35741" y="1028700"/>
            <a:ext cx="1840591" cy="1463270"/>
          </a:xfrm>
          <a:prstGeom prst="rect">
            <a:avLst/>
          </a:prstGeom>
        </p:spPr>
      </p:pic>
      <p:pic>
        <p:nvPicPr>
          <p:cNvPr id="3" name="Picture 3"/>
          <p:cNvPicPr>
            <a:picLocks noChangeAspect="1"/>
          </p:cNvPicPr>
          <p:nvPr/>
        </p:nvPicPr>
        <p:blipFill>
          <a:blip r:embed="rId3"/>
          <a:srcRect/>
          <a:stretch>
            <a:fillRect/>
          </a:stretch>
        </p:blipFill>
        <p:spPr>
          <a:xfrm>
            <a:off x="10088041" y="2162925"/>
            <a:ext cx="1324259" cy="1463270"/>
          </a:xfrm>
          <a:prstGeom prst="rect">
            <a:avLst/>
          </a:prstGeom>
        </p:spPr>
      </p:pic>
      <p:pic>
        <p:nvPicPr>
          <p:cNvPr id="4" name="Picture 4"/>
          <p:cNvPicPr>
            <a:picLocks noChangeAspect="1"/>
          </p:cNvPicPr>
          <p:nvPr/>
        </p:nvPicPr>
        <p:blipFill>
          <a:blip r:embed="rId4"/>
          <a:srcRect/>
          <a:stretch>
            <a:fillRect/>
          </a:stretch>
        </p:blipFill>
        <p:spPr>
          <a:xfrm>
            <a:off x="11239243" y="7803075"/>
            <a:ext cx="1075503" cy="1463270"/>
          </a:xfrm>
          <a:prstGeom prst="rect">
            <a:avLst/>
          </a:prstGeom>
        </p:spPr>
      </p:pic>
      <p:pic>
        <p:nvPicPr>
          <p:cNvPr id="5" name="Picture 5"/>
          <p:cNvPicPr>
            <a:picLocks noChangeAspect="1"/>
          </p:cNvPicPr>
          <p:nvPr/>
        </p:nvPicPr>
        <p:blipFill>
          <a:blip r:embed="rId5"/>
          <a:srcRect/>
          <a:stretch>
            <a:fillRect/>
          </a:stretch>
        </p:blipFill>
        <p:spPr>
          <a:xfrm>
            <a:off x="10088041" y="6339806"/>
            <a:ext cx="1925355" cy="1463270"/>
          </a:xfrm>
          <a:prstGeom prst="rect">
            <a:avLst/>
          </a:prstGeom>
        </p:spPr>
      </p:pic>
      <p:pic>
        <p:nvPicPr>
          <p:cNvPr id="6" name="Picture 6"/>
          <p:cNvPicPr>
            <a:picLocks noChangeAspect="1"/>
          </p:cNvPicPr>
          <p:nvPr/>
        </p:nvPicPr>
        <p:blipFill>
          <a:blip r:embed="rId6"/>
          <a:srcRect/>
          <a:stretch>
            <a:fillRect/>
          </a:stretch>
        </p:blipFill>
        <p:spPr>
          <a:xfrm>
            <a:off x="11562077" y="1028700"/>
            <a:ext cx="1298652" cy="1463270"/>
          </a:xfrm>
          <a:prstGeom prst="rect">
            <a:avLst/>
          </a:prstGeom>
        </p:spPr>
      </p:pic>
      <p:pic>
        <p:nvPicPr>
          <p:cNvPr id="7" name="Picture 7"/>
          <p:cNvPicPr>
            <a:picLocks noChangeAspect="1"/>
          </p:cNvPicPr>
          <p:nvPr/>
        </p:nvPicPr>
        <p:blipFill>
          <a:blip r:embed="rId7"/>
          <a:srcRect/>
          <a:stretch>
            <a:fillRect/>
          </a:stretch>
        </p:blipFill>
        <p:spPr>
          <a:xfrm>
            <a:off x="10849182" y="4013745"/>
            <a:ext cx="1059041" cy="1463270"/>
          </a:xfrm>
          <a:prstGeom prst="rect">
            <a:avLst/>
          </a:prstGeom>
        </p:spPr>
      </p:pic>
      <p:pic>
        <p:nvPicPr>
          <p:cNvPr id="8" name="Picture 8"/>
          <p:cNvPicPr>
            <a:picLocks noChangeAspect="1"/>
          </p:cNvPicPr>
          <p:nvPr/>
        </p:nvPicPr>
        <p:blipFill>
          <a:blip r:embed="rId8"/>
          <a:srcRect/>
          <a:stretch>
            <a:fillRect/>
          </a:stretch>
        </p:blipFill>
        <p:spPr>
          <a:xfrm>
            <a:off x="11688239" y="4675090"/>
            <a:ext cx="865158" cy="1463270"/>
          </a:xfrm>
          <a:prstGeom prst="rect">
            <a:avLst/>
          </a:prstGeom>
        </p:spPr>
      </p:pic>
      <p:pic>
        <p:nvPicPr>
          <p:cNvPr id="9" name="Picture 9"/>
          <p:cNvPicPr>
            <a:picLocks noChangeAspect="1"/>
          </p:cNvPicPr>
          <p:nvPr/>
        </p:nvPicPr>
        <p:blipFill>
          <a:blip r:embed="rId9"/>
          <a:srcRect/>
          <a:stretch>
            <a:fillRect/>
          </a:stretch>
        </p:blipFill>
        <p:spPr>
          <a:xfrm>
            <a:off x="12314746" y="6450339"/>
            <a:ext cx="1091965" cy="1463270"/>
          </a:xfrm>
          <a:prstGeom prst="rect">
            <a:avLst/>
          </a:prstGeom>
        </p:spPr>
      </p:pic>
      <p:pic>
        <p:nvPicPr>
          <p:cNvPr id="10" name="Picture 10"/>
          <p:cNvPicPr>
            <a:picLocks noChangeAspect="1"/>
          </p:cNvPicPr>
          <p:nvPr/>
        </p:nvPicPr>
        <p:blipFill>
          <a:blip r:embed="rId10"/>
          <a:srcRect/>
          <a:stretch>
            <a:fillRect/>
          </a:stretch>
        </p:blipFill>
        <p:spPr>
          <a:xfrm>
            <a:off x="11688239" y="2550476"/>
            <a:ext cx="2124529" cy="1463270"/>
          </a:xfrm>
          <a:prstGeom prst="rect">
            <a:avLst/>
          </a:prstGeom>
        </p:spPr>
      </p:pic>
      <p:pic>
        <p:nvPicPr>
          <p:cNvPr id="11" name="Picture 11"/>
          <p:cNvPicPr>
            <a:picLocks noChangeAspect="1"/>
          </p:cNvPicPr>
          <p:nvPr/>
        </p:nvPicPr>
        <p:blipFill>
          <a:blip r:embed="rId11"/>
          <a:srcRect/>
          <a:stretch>
            <a:fillRect/>
          </a:stretch>
        </p:blipFill>
        <p:spPr>
          <a:xfrm>
            <a:off x="13150638" y="7499167"/>
            <a:ext cx="1380961" cy="1463270"/>
          </a:xfrm>
          <a:prstGeom prst="rect">
            <a:avLst/>
          </a:prstGeom>
        </p:spPr>
      </p:pic>
      <p:pic>
        <p:nvPicPr>
          <p:cNvPr id="12" name="Picture 12"/>
          <p:cNvPicPr>
            <a:picLocks noChangeAspect="1"/>
          </p:cNvPicPr>
          <p:nvPr/>
        </p:nvPicPr>
        <p:blipFill>
          <a:blip r:embed="rId12"/>
          <a:srcRect/>
          <a:stretch>
            <a:fillRect/>
          </a:stretch>
        </p:blipFill>
        <p:spPr>
          <a:xfrm>
            <a:off x="13841119" y="3211821"/>
            <a:ext cx="1240121" cy="1463270"/>
          </a:xfrm>
          <a:prstGeom prst="rect">
            <a:avLst/>
          </a:prstGeom>
        </p:spPr>
      </p:pic>
      <p:pic>
        <p:nvPicPr>
          <p:cNvPr id="13" name="Picture 13"/>
          <p:cNvPicPr>
            <a:picLocks noChangeAspect="1"/>
          </p:cNvPicPr>
          <p:nvPr/>
        </p:nvPicPr>
        <p:blipFill>
          <a:blip r:embed="rId13"/>
          <a:srcRect/>
          <a:stretch>
            <a:fillRect/>
          </a:stretch>
        </p:blipFill>
        <p:spPr>
          <a:xfrm>
            <a:off x="12918345" y="4313201"/>
            <a:ext cx="894423" cy="1463270"/>
          </a:xfrm>
          <a:prstGeom prst="rect">
            <a:avLst/>
          </a:prstGeom>
        </p:spPr>
      </p:pic>
      <p:pic>
        <p:nvPicPr>
          <p:cNvPr id="14" name="Picture 14"/>
          <p:cNvPicPr>
            <a:picLocks noChangeAspect="1"/>
          </p:cNvPicPr>
          <p:nvPr/>
        </p:nvPicPr>
        <p:blipFill>
          <a:blip r:embed="rId14"/>
          <a:srcRect/>
          <a:stretch>
            <a:fillRect/>
          </a:stretch>
        </p:blipFill>
        <p:spPr>
          <a:xfrm>
            <a:off x="13623458" y="5143500"/>
            <a:ext cx="1238292" cy="1463270"/>
          </a:xfrm>
          <a:prstGeom prst="rect">
            <a:avLst/>
          </a:prstGeom>
        </p:spPr>
      </p:pic>
      <p:pic>
        <p:nvPicPr>
          <p:cNvPr id="15" name="Picture 15"/>
          <p:cNvPicPr>
            <a:picLocks noChangeAspect="1"/>
          </p:cNvPicPr>
          <p:nvPr/>
        </p:nvPicPr>
        <p:blipFill>
          <a:blip r:embed="rId15"/>
          <a:srcRect/>
          <a:stretch>
            <a:fillRect/>
          </a:stretch>
        </p:blipFill>
        <p:spPr>
          <a:xfrm rot="-2952630">
            <a:off x="14976332" y="7410943"/>
            <a:ext cx="1512364" cy="1344114"/>
          </a:xfrm>
          <a:prstGeom prst="rect">
            <a:avLst/>
          </a:prstGeom>
        </p:spPr>
      </p:pic>
      <p:pic>
        <p:nvPicPr>
          <p:cNvPr id="16" name="Picture 16"/>
          <p:cNvPicPr>
            <a:picLocks noChangeAspect="1"/>
          </p:cNvPicPr>
          <p:nvPr/>
        </p:nvPicPr>
        <p:blipFill>
          <a:blip r:embed="rId16"/>
          <a:srcRect/>
          <a:stretch>
            <a:fillRect/>
          </a:stretch>
        </p:blipFill>
        <p:spPr>
          <a:xfrm>
            <a:off x="14488616" y="6268137"/>
            <a:ext cx="1387653" cy="1462612"/>
          </a:xfrm>
          <a:prstGeom prst="rect">
            <a:avLst/>
          </a:prstGeom>
        </p:spPr>
      </p:pic>
      <p:pic>
        <p:nvPicPr>
          <p:cNvPr id="17" name="Picture 17"/>
          <p:cNvPicPr>
            <a:picLocks noChangeAspect="1"/>
          </p:cNvPicPr>
          <p:nvPr/>
        </p:nvPicPr>
        <p:blipFill>
          <a:blip r:embed="rId17"/>
          <a:srcRect/>
          <a:stretch>
            <a:fillRect/>
          </a:stretch>
        </p:blipFill>
        <p:spPr>
          <a:xfrm>
            <a:off x="14812219" y="2162925"/>
            <a:ext cx="1481792" cy="1463270"/>
          </a:xfrm>
          <a:prstGeom prst="rect">
            <a:avLst/>
          </a:prstGeom>
        </p:spPr>
      </p:pic>
      <p:pic>
        <p:nvPicPr>
          <p:cNvPr id="18" name="Picture 18"/>
          <p:cNvPicPr>
            <a:picLocks noChangeAspect="1"/>
          </p:cNvPicPr>
          <p:nvPr/>
        </p:nvPicPr>
        <p:blipFill>
          <a:blip r:embed="rId18"/>
          <a:srcRect/>
          <a:stretch>
            <a:fillRect/>
          </a:stretch>
        </p:blipFill>
        <p:spPr>
          <a:xfrm>
            <a:off x="15081240" y="4411865"/>
            <a:ext cx="1093794" cy="1463270"/>
          </a:xfrm>
          <a:prstGeom prst="rect">
            <a:avLst/>
          </a:prstGeom>
        </p:spPr>
      </p:pic>
      <p:pic>
        <p:nvPicPr>
          <p:cNvPr id="19" name="Picture 19"/>
          <p:cNvPicPr>
            <a:picLocks noChangeAspect="1"/>
          </p:cNvPicPr>
          <p:nvPr/>
        </p:nvPicPr>
        <p:blipFill>
          <a:blip r:embed="rId19"/>
          <a:srcRect/>
          <a:stretch>
            <a:fillRect/>
          </a:stretch>
        </p:blipFill>
        <p:spPr>
          <a:xfrm>
            <a:off x="16175034" y="6267479"/>
            <a:ext cx="1115743" cy="1463270"/>
          </a:xfrm>
          <a:prstGeom prst="rect">
            <a:avLst/>
          </a:prstGeom>
        </p:spPr>
      </p:pic>
      <p:pic>
        <p:nvPicPr>
          <p:cNvPr id="20" name="Picture 20"/>
          <p:cNvPicPr>
            <a:picLocks noChangeAspect="1"/>
          </p:cNvPicPr>
          <p:nvPr/>
        </p:nvPicPr>
        <p:blipFill>
          <a:blip r:embed="rId20"/>
          <a:srcRect/>
          <a:stretch>
            <a:fillRect/>
          </a:stretch>
        </p:blipFill>
        <p:spPr>
          <a:xfrm>
            <a:off x="15882838" y="4411865"/>
            <a:ext cx="1522257" cy="1463270"/>
          </a:xfrm>
          <a:prstGeom prst="rect">
            <a:avLst/>
          </a:prstGeom>
        </p:spPr>
      </p:pic>
      <p:pic>
        <p:nvPicPr>
          <p:cNvPr id="21" name="Picture 21"/>
          <p:cNvPicPr>
            <a:picLocks noChangeAspect="1"/>
          </p:cNvPicPr>
          <p:nvPr/>
        </p:nvPicPr>
        <p:blipFill>
          <a:blip r:embed="rId21"/>
          <a:srcRect/>
          <a:stretch>
            <a:fillRect/>
          </a:stretch>
        </p:blipFill>
        <p:spPr>
          <a:xfrm>
            <a:off x="16250876" y="2894560"/>
            <a:ext cx="1154218" cy="1048896"/>
          </a:xfrm>
          <a:prstGeom prst="rect">
            <a:avLst/>
          </a:prstGeom>
        </p:spPr>
      </p:pic>
      <p:pic>
        <p:nvPicPr>
          <p:cNvPr id="22" name="Picture 22"/>
          <p:cNvPicPr>
            <a:picLocks noChangeAspect="1"/>
          </p:cNvPicPr>
          <p:nvPr/>
        </p:nvPicPr>
        <p:blipFill>
          <a:blip r:embed="rId22"/>
          <a:srcRect/>
          <a:stretch>
            <a:fillRect/>
          </a:stretch>
        </p:blipFill>
        <p:spPr>
          <a:xfrm>
            <a:off x="16060716" y="969122"/>
            <a:ext cx="1344379" cy="1463270"/>
          </a:xfrm>
          <a:prstGeom prst="rect">
            <a:avLst/>
          </a:prstGeom>
        </p:spPr>
      </p:pic>
      <p:pic>
        <p:nvPicPr>
          <p:cNvPr id="23" name="Picture 23"/>
          <p:cNvPicPr>
            <a:picLocks noChangeAspect="1"/>
          </p:cNvPicPr>
          <p:nvPr/>
        </p:nvPicPr>
        <p:blipFill>
          <a:blip r:embed="rId23"/>
          <a:srcRect t="5885" b="5885"/>
          <a:stretch>
            <a:fillRect/>
          </a:stretch>
        </p:blipFill>
        <p:spPr>
          <a:xfrm>
            <a:off x="7330213" y="3602626"/>
            <a:ext cx="1813787" cy="1618479"/>
          </a:xfrm>
          <a:prstGeom prst="rect">
            <a:avLst/>
          </a:prstGeom>
        </p:spPr>
      </p:pic>
      <p:pic>
        <p:nvPicPr>
          <p:cNvPr id="24" name="Picture 24"/>
          <p:cNvPicPr>
            <a:picLocks noChangeAspect="1"/>
          </p:cNvPicPr>
          <p:nvPr/>
        </p:nvPicPr>
        <p:blipFill>
          <a:blip r:embed="rId24"/>
          <a:srcRect/>
          <a:stretch>
            <a:fillRect/>
          </a:stretch>
        </p:blipFill>
        <p:spPr>
          <a:xfrm>
            <a:off x="8790535" y="7729130"/>
            <a:ext cx="1688117" cy="1517195"/>
          </a:xfrm>
          <a:prstGeom prst="rect">
            <a:avLst/>
          </a:prstGeom>
        </p:spPr>
      </p:pic>
      <p:pic>
        <p:nvPicPr>
          <p:cNvPr id="25" name="Picture 25"/>
          <p:cNvPicPr>
            <a:picLocks noChangeAspect="1"/>
          </p:cNvPicPr>
          <p:nvPr/>
        </p:nvPicPr>
        <p:blipFill>
          <a:blip r:embed="rId25"/>
          <a:srcRect/>
          <a:stretch>
            <a:fillRect/>
          </a:stretch>
        </p:blipFill>
        <p:spPr>
          <a:xfrm>
            <a:off x="7835681" y="5483398"/>
            <a:ext cx="1909708" cy="1933882"/>
          </a:xfrm>
          <a:prstGeom prst="rect">
            <a:avLst/>
          </a:prstGeom>
        </p:spPr>
      </p:pic>
      <p:pic>
        <p:nvPicPr>
          <p:cNvPr id="26" name="Picture 26"/>
          <p:cNvPicPr>
            <a:picLocks noChangeAspect="1"/>
          </p:cNvPicPr>
          <p:nvPr/>
        </p:nvPicPr>
        <p:blipFill>
          <a:blip r:embed="rId26"/>
          <a:srcRect/>
          <a:stretch>
            <a:fillRect/>
          </a:stretch>
        </p:blipFill>
        <p:spPr>
          <a:xfrm>
            <a:off x="9314263" y="4313201"/>
            <a:ext cx="1435907" cy="1933882"/>
          </a:xfrm>
          <a:prstGeom prst="rect">
            <a:avLst/>
          </a:prstGeom>
        </p:spPr>
      </p:pic>
      <p:pic>
        <p:nvPicPr>
          <p:cNvPr id="27" name="Picture 27"/>
          <p:cNvPicPr>
            <a:picLocks noChangeAspect="1"/>
          </p:cNvPicPr>
          <p:nvPr/>
        </p:nvPicPr>
        <p:blipFill>
          <a:blip r:embed="rId27"/>
          <a:srcRect/>
          <a:stretch>
            <a:fillRect/>
          </a:stretch>
        </p:blipFill>
        <p:spPr>
          <a:xfrm rot="5400000">
            <a:off x="9922092" y="649378"/>
            <a:ext cx="875168" cy="1759133"/>
          </a:xfrm>
          <a:prstGeom prst="rect">
            <a:avLst/>
          </a:prstGeom>
        </p:spPr>
      </p:pic>
      <p:pic>
        <p:nvPicPr>
          <p:cNvPr id="28" name="Picture 28"/>
          <p:cNvPicPr>
            <a:picLocks noChangeAspect="1"/>
          </p:cNvPicPr>
          <p:nvPr/>
        </p:nvPicPr>
        <p:blipFill>
          <a:blip r:embed="rId28"/>
          <a:srcRect/>
          <a:stretch>
            <a:fillRect/>
          </a:stretch>
        </p:blipFill>
        <p:spPr>
          <a:xfrm rot="-2888776">
            <a:off x="7714981" y="2026062"/>
            <a:ext cx="2151109" cy="1339065"/>
          </a:xfrm>
          <a:prstGeom prst="rect">
            <a:avLst/>
          </a:prstGeom>
        </p:spPr>
      </p:pic>
      <p:sp>
        <p:nvSpPr>
          <p:cNvPr id="29" name="TextBox 29"/>
          <p:cNvSpPr txBox="1"/>
          <p:nvPr/>
        </p:nvSpPr>
        <p:spPr>
          <a:xfrm>
            <a:off x="276225" y="2531426"/>
            <a:ext cx="7269390" cy="5495925"/>
          </a:xfrm>
          <a:prstGeom prst="rect">
            <a:avLst/>
          </a:prstGeom>
        </p:spPr>
        <p:txBody>
          <a:bodyPr lIns="0" tIns="0" rIns="0" bIns="0" rtlCol="0" anchor="t">
            <a:spAutoFit/>
          </a:bodyPr>
          <a:lstStyle/>
          <a:p>
            <a:pPr>
              <a:lnSpc>
                <a:spcPts val="8640"/>
              </a:lnSpc>
            </a:pPr>
            <a:r>
              <a:rPr lang="en-US" sz="7200">
                <a:solidFill>
                  <a:srgbClr val="0F2A37"/>
                </a:solidFill>
                <a:latin typeface="Forum"/>
              </a:rPr>
              <a:t>TAMIL NADU TOURISM PHOTOS AT AIRPORT PREMISES</a:t>
            </a:r>
          </a:p>
          <a:p>
            <a:pPr>
              <a:lnSpc>
                <a:spcPts val="8640"/>
              </a:lnSpc>
            </a:pPr>
            <a:endParaRPr lang="en-US" sz="7200">
              <a:solidFill>
                <a:srgbClr val="0F2A37"/>
              </a:solidFill>
              <a:latin typeface="For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431445">
            <a:off x="-4624345" y="3496679"/>
            <a:ext cx="12558260" cy="7817517"/>
          </a:xfrm>
          <a:prstGeom prst="rect">
            <a:avLst/>
          </a:prstGeom>
        </p:spPr>
      </p:pic>
      <p:pic>
        <p:nvPicPr>
          <p:cNvPr id="3" name="Picture 3"/>
          <p:cNvPicPr>
            <a:picLocks noChangeAspect="1"/>
          </p:cNvPicPr>
          <p:nvPr/>
        </p:nvPicPr>
        <p:blipFill>
          <a:blip r:embed="rId3"/>
          <a:srcRect l="4165" t="2758" r="4870" b="1182"/>
          <a:stretch>
            <a:fillRect/>
          </a:stretch>
        </p:blipFill>
        <p:spPr>
          <a:xfrm>
            <a:off x="368760" y="292229"/>
            <a:ext cx="4140689" cy="5777437"/>
          </a:xfrm>
          <a:prstGeom prst="rect">
            <a:avLst/>
          </a:prstGeom>
        </p:spPr>
      </p:pic>
      <p:pic>
        <p:nvPicPr>
          <p:cNvPr id="4" name="Picture 4"/>
          <p:cNvPicPr>
            <a:picLocks noChangeAspect="1"/>
          </p:cNvPicPr>
          <p:nvPr/>
        </p:nvPicPr>
        <p:blipFill>
          <a:blip r:embed="rId4"/>
          <a:srcRect l="4655" t="2365" r="2053" b="5125"/>
          <a:stretch>
            <a:fillRect/>
          </a:stretch>
        </p:blipFill>
        <p:spPr>
          <a:xfrm>
            <a:off x="13745323" y="292229"/>
            <a:ext cx="3799637" cy="5562044"/>
          </a:xfrm>
          <a:prstGeom prst="rect">
            <a:avLst/>
          </a:prstGeom>
        </p:spPr>
      </p:pic>
      <p:pic>
        <p:nvPicPr>
          <p:cNvPr id="5" name="Picture 5"/>
          <p:cNvPicPr>
            <a:picLocks noChangeAspect="1"/>
          </p:cNvPicPr>
          <p:nvPr/>
        </p:nvPicPr>
        <p:blipFill>
          <a:blip r:embed="rId5"/>
          <a:srcRect l="10839" t="5125" r="13007"/>
          <a:stretch>
            <a:fillRect/>
          </a:stretch>
        </p:blipFill>
        <p:spPr>
          <a:xfrm>
            <a:off x="7709612" y="328817"/>
            <a:ext cx="3330611" cy="5704261"/>
          </a:xfrm>
          <a:prstGeom prst="rect">
            <a:avLst/>
          </a:prstGeom>
        </p:spPr>
      </p:pic>
      <p:pic>
        <p:nvPicPr>
          <p:cNvPr id="6" name="Picture 6"/>
          <p:cNvPicPr>
            <a:picLocks noChangeAspect="1"/>
          </p:cNvPicPr>
          <p:nvPr/>
        </p:nvPicPr>
        <p:blipFill>
          <a:blip r:embed="rId6"/>
          <a:srcRect l="4737" t="6380" r="338" b="3646"/>
          <a:stretch>
            <a:fillRect/>
          </a:stretch>
        </p:blipFill>
        <p:spPr>
          <a:xfrm>
            <a:off x="7214549" y="6564183"/>
            <a:ext cx="5102965" cy="3591242"/>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9206" t="3205" b="33752"/>
          <a:stretch>
            <a:fillRect/>
          </a:stretch>
        </p:blipFill>
        <p:spPr>
          <a:xfrm rot="-5479710">
            <a:off x="-1210932" y="1311452"/>
            <a:ext cx="5571367" cy="3021144"/>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9206" t="3205" b="33752"/>
          <a:stretch>
            <a:fillRect/>
          </a:stretch>
        </p:blipFill>
        <p:spPr>
          <a:xfrm rot="-5479710">
            <a:off x="6003617" y="1311452"/>
            <a:ext cx="5571367" cy="3021144"/>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9206" t="3205" b="33752"/>
          <a:stretch>
            <a:fillRect/>
          </a:stretch>
        </p:blipFill>
        <p:spPr>
          <a:xfrm rot="-5479710">
            <a:off x="11967266" y="1311452"/>
            <a:ext cx="5571367" cy="3021144"/>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651935" y="6432608"/>
            <a:ext cx="6329793" cy="385439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431445">
            <a:off x="-4624345" y="3496679"/>
            <a:ext cx="12558260" cy="7817517"/>
          </a:xfrm>
          <a:prstGeom prst="rect">
            <a:avLst/>
          </a:prstGeom>
        </p:spPr>
      </p:pic>
      <p:pic>
        <p:nvPicPr>
          <p:cNvPr id="3" name="Picture 3"/>
          <p:cNvPicPr>
            <a:picLocks noChangeAspect="1"/>
          </p:cNvPicPr>
          <p:nvPr/>
        </p:nvPicPr>
        <p:blipFill>
          <a:blip r:embed="rId3"/>
          <a:srcRect l="12638" t="12465" r="12052" b="10147"/>
          <a:stretch>
            <a:fillRect/>
          </a:stretch>
        </p:blipFill>
        <p:spPr>
          <a:xfrm>
            <a:off x="1701423" y="1739958"/>
            <a:ext cx="7172368" cy="6807084"/>
          </a:xfrm>
          <a:prstGeom prst="rect">
            <a:avLst/>
          </a:prstGeom>
        </p:spPr>
      </p:pic>
      <p:pic>
        <p:nvPicPr>
          <p:cNvPr id="4" name="Picture 4"/>
          <p:cNvPicPr>
            <a:picLocks noChangeAspect="1"/>
          </p:cNvPicPr>
          <p:nvPr/>
        </p:nvPicPr>
        <p:blipFill>
          <a:blip r:embed="rId4"/>
          <a:srcRect t="5885" b="5885"/>
          <a:stretch>
            <a:fillRect/>
          </a:stretch>
        </p:blipFill>
        <p:spPr>
          <a:xfrm>
            <a:off x="13888486" y="-1494837"/>
            <a:ext cx="7915773" cy="7063401"/>
          </a:xfrm>
          <a:prstGeom prst="rect">
            <a:avLst/>
          </a:prstGeom>
        </p:spPr>
      </p:pic>
      <p:pic>
        <p:nvPicPr>
          <p:cNvPr id="5" name="Picture 5"/>
          <p:cNvPicPr>
            <a:picLocks noChangeAspect="1"/>
          </p:cNvPicPr>
          <p:nvPr/>
        </p:nvPicPr>
        <p:blipFill>
          <a:blip r:embed="rId5"/>
          <a:srcRect l="8794" t="11901" r="13436" b="11517"/>
          <a:stretch>
            <a:fillRect/>
          </a:stretch>
        </p:blipFill>
        <p:spPr>
          <a:xfrm>
            <a:off x="11087040" y="1739958"/>
            <a:ext cx="6912614" cy="68070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206" t="3205" b="33752"/>
          <a:stretch>
            <a:fillRect/>
          </a:stretch>
        </p:blipFill>
        <p:spPr>
          <a:xfrm rot="-5479710">
            <a:off x="-608779" y="2799312"/>
            <a:ext cx="7533864" cy="4085333"/>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206" t="3205" b="33752"/>
          <a:stretch>
            <a:fillRect/>
          </a:stretch>
        </p:blipFill>
        <p:spPr>
          <a:xfrm rot="-5479710">
            <a:off x="8853208" y="2835731"/>
            <a:ext cx="7487009" cy="405992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35741" y="1028700"/>
            <a:ext cx="1840591" cy="1463270"/>
          </a:xfrm>
          <a:prstGeom prst="rect">
            <a:avLst/>
          </a:prstGeom>
        </p:spPr>
      </p:pic>
      <p:pic>
        <p:nvPicPr>
          <p:cNvPr id="3" name="Picture 3"/>
          <p:cNvPicPr>
            <a:picLocks noChangeAspect="1"/>
          </p:cNvPicPr>
          <p:nvPr/>
        </p:nvPicPr>
        <p:blipFill>
          <a:blip r:embed="rId3"/>
          <a:srcRect/>
          <a:stretch>
            <a:fillRect/>
          </a:stretch>
        </p:blipFill>
        <p:spPr>
          <a:xfrm>
            <a:off x="10088041" y="2162925"/>
            <a:ext cx="1324259" cy="1463270"/>
          </a:xfrm>
          <a:prstGeom prst="rect">
            <a:avLst/>
          </a:prstGeom>
        </p:spPr>
      </p:pic>
      <p:pic>
        <p:nvPicPr>
          <p:cNvPr id="4" name="Picture 4"/>
          <p:cNvPicPr>
            <a:picLocks noChangeAspect="1"/>
          </p:cNvPicPr>
          <p:nvPr/>
        </p:nvPicPr>
        <p:blipFill>
          <a:blip r:embed="rId4"/>
          <a:srcRect/>
          <a:stretch>
            <a:fillRect/>
          </a:stretch>
        </p:blipFill>
        <p:spPr>
          <a:xfrm>
            <a:off x="11239243" y="7803075"/>
            <a:ext cx="1075503" cy="1463270"/>
          </a:xfrm>
          <a:prstGeom prst="rect">
            <a:avLst/>
          </a:prstGeom>
        </p:spPr>
      </p:pic>
      <p:pic>
        <p:nvPicPr>
          <p:cNvPr id="5" name="Picture 5"/>
          <p:cNvPicPr>
            <a:picLocks noChangeAspect="1"/>
          </p:cNvPicPr>
          <p:nvPr/>
        </p:nvPicPr>
        <p:blipFill>
          <a:blip r:embed="rId5"/>
          <a:srcRect/>
          <a:stretch>
            <a:fillRect/>
          </a:stretch>
        </p:blipFill>
        <p:spPr>
          <a:xfrm>
            <a:off x="10088041" y="6339806"/>
            <a:ext cx="1925355" cy="1463270"/>
          </a:xfrm>
          <a:prstGeom prst="rect">
            <a:avLst/>
          </a:prstGeom>
        </p:spPr>
      </p:pic>
      <p:pic>
        <p:nvPicPr>
          <p:cNvPr id="6" name="Picture 6"/>
          <p:cNvPicPr>
            <a:picLocks noChangeAspect="1"/>
          </p:cNvPicPr>
          <p:nvPr/>
        </p:nvPicPr>
        <p:blipFill>
          <a:blip r:embed="rId6"/>
          <a:srcRect/>
          <a:stretch>
            <a:fillRect/>
          </a:stretch>
        </p:blipFill>
        <p:spPr>
          <a:xfrm>
            <a:off x="11562077" y="1028700"/>
            <a:ext cx="1298652" cy="1463270"/>
          </a:xfrm>
          <a:prstGeom prst="rect">
            <a:avLst/>
          </a:prstGeom>
        </p:spPr>
      </p:pic>
      <p:pic>
        <p:nvPicPr>
          <p:cNvPr id="7" name="Picture 7"/>
          <p:cNvPicPr>
            <a:picLocks noChangeAspect="1"/>
          </p:cNvPicPr>
          <p:nvPr/>
        </p:nvPicPr>
        <p:blipFill>
          <a:blip r:embed="rId7"/>
          <a:srcRect/>
          <a:stretch>
            <a:fillRect/>
          </a:stretch>
        </p:blipFill>
        <p:spPr>
          <a:xfrm>
            <a:off x="10849182" y="4013745"/>
            <a:ext cx="1059041" cy="1463270"/>
          </a:xfrm>
          <a:prstGeom prst="rect">
            <a:avLst/>
          </a:prstGeom>
        </p:spPr>
      </p:pic>
      <p:pic>
        <p:nvPicPr>
          <p:cNvPr id="8" name="Picture 8"/>
          <p:cNvPicPr>
            <a:picLocks noChangeAspect="1"/>
          </p:cNvPicPr>
          <p:nvPr/>
        </p:nvPicPr>
        <p:blipFill>
          <a:blip r:embed="rId8"/>
          <a:srcRect/>
          <a:stretch>
            <a:fillRect/>
          </a:stretch>
        </p:blipFill>
        <p:spPr>
          <a:xfrm>
            <a:off x="11688239" y="4675090"/>
            <a:ext cx="865158" cy="1463270"/>
          </a:xfrm>
          <a:prstGeom prst="rect">
            <a:avLst/>
          </a:prstGeom>
        </p:spPr>
      </p:pic>
      <p:pic>
        <p:nvPicPr>
          <p:cNvPr id="9" name="Picture 9"/>
          <p:cNvPicPr>
            <a:picLocks noChangeAspect="1"/>
          </p:cNvPicPr>
          <p:nvPr/>
        </p:nvPicPr>
        <p:blipFill>
          <a:blip r:embed="rId9"/>
          <a:srcRect/>
          <a:stretch>
            <a:fillRect/>
          </a:stretch>
        </p:blipFill>
        <p:spPr>
          <a:xfrm>
            <a:off x="12314746" y="6450339"/>
            <a:ext cx="1091965" cy="1463270"/>
          </a:xfrm>
          <a:prstGeom prst="rect">
            <a:avLst/>
          </a:prstGeom>
        </p:spPr>
      </p:pic>
      <p:pic>
        <p:nvPicPr>
          <p:cNvPr id="10" name="Picture 10"/>
          <p:cNvPicPr>
            <a:picLocks noChangeAspect="1"/>
          </p:cNvPicPr>
          <p:nvPr/>
        </p:nvPicPr>
        <p:blipFill>
          <a:blip r:embed="rId10"/>
          <a:srcRect/>
          <a:stretch>
            <a:fillRect/>
          </a:stretch>
        </p:blipFill>
        <p:spPr>
          <a:xfrm>
            <a:off x="11688239" y="2550476"/>
            <a:ext cx="2124529" cy="1463270"/>
          </a:xfrm>
          <a:prstGeom prst="rect">
            <a:avLst/>
          </a:prstGeom>
        </p:spPr>
      </p:pic>
      <p:pic>
        <p:nvPicPr>
          <p:cNvPr id="11" name="Picture 11"/>
          <p:cNvPicPr>
            <a:picLocks noChangeAspect="1"/>
          </p:cNvPicPr>
          <p:nvPr/>
        </p:nvPicPr>
        <p:blipFill>
          <a:blip r:embed="rId11"/>
          <a:srcRect/>
          <a:stretch>
            <a:fillRect/>
          </a:stretch>
        </p:blipFill>
        <p:spPr>
          <a:xfrm>
            <a:off x="13150638" y="7499167"/>
            <a:ext cx="1380961" cy="1463270"/>
          </a:xfrm>
          <a:prstGeom prst="rect">
            <a:avLst/>
          </a:prstGeom>
        </p:spPr>
      </p:pic>
      <p:pic>
        <p:nvPicPr>
          <p:cNvPr id="12" name="Picture 12"/>
          <p:cNvPicPr>
            <a:picLocks noChangeAspect="1"/>
          </p:cNvPicPr>
          <p:nvPr/>
        </p:nvPicPr>
        <p:blipFill>
          <a:blip r:embed="rId12"/>
          <a:srcRect/>
          <a:stretch>
            <a:fillRect/>
          </a:stretch>
        </p:blipFill>
        <p:spPr>
          <a:xfrm>
            <a:off x="13841119" y="3211821"/>
            <a:ext cx="1240121" cy="1463270"/>
          </a:xfrm>
          <a:prstGeom prst="rect">
            <a:avLst/>
          </a:prstGeom>
        </p:spPr>
      </p:pic>
      <p:pic>
        <p:nvPicPr>
          <p:cNvPr id="13" name="Picture 13"/>
          <p:cNvPicPr>
            <a:picLocks noChangeAspect="1"/>
          </p:cNvPicPr>
          <p:nvPr/>
        </p:nvPicPr>
        <p:blipFill>
          <a:blip r:embed="rId13"/>
          <a:srcRect/>
          <a:stretch>
            <a:fillRect/>
          </a:stretch>
        </p:blipFill>
        <p:spPr>
          <a:xfrm>
            <a:off x="12918345" y="4313201"/>
            <a:ext cx="894423" cy="1463270"/>
          </a:xfrm>
          <a:prstGeom prst="rect">
            <a:avLst/>
          </a:prstGeom>
        </p:spPr>
      </p:pic>
      <p:pic>
        <p:nvPicPr>
          <p:cNvPr id="14" name="Picture 14"/>
          <p:cNvPicPr>
            <a:picLocks noChangeAspect="1"/>
          </p:cNvPicPr>
          <p:nvPr/>
        </p:nvPicPr>
        <p:blipFill>
          <a:blip r:embed="rId14"/>
          <a:srcRect/>
          <a:stretch>
            <a:fillRect/>
          </a:stretch>
        </p:blipFill>
        <p:spPr>
          <a:xfrm>
            <a:off x="13623458" y="5143500"/>
            <a:ext cx="1238292" cy="1463270"/>
          </a:xfrm>
          <a:prstGeom prst="rect">
            <a:avLst/>
          </a:prstGeom>
        </p:spPr>
      </p:pic>
      <p:pic>
        <p:nvPicPr>
          <p:cNvPr id="15" name="Picture 15"/>
          <p:cNvPicPr>
            <a:picLocks noChangeAspect="1"/>
          </p:cNvPicPr>
          <p:nvPr/>
        </p:nvPicPr>
        <p:blipFill>
          <a:blip r:embed="rId15"/>
          <a:srcRect/>
          <a:stretch>
            <a:fillRect/>
          </a:stretch>
        </p:blipFill>
        <p:spPr>
          <a:xfrm rot="-2952630">
            <a:off x="14976332" y="7410943"/>
            <a:ext cx="1512364" cy="1344114"/>
          </a:xfrm>
          <a:prstGeom prst="rect">
            <a:avLst/>
          </a:prstGeom>
        </p:spPr>
      </p:pic>
      <p:pic>
        <p:nvPicPr>
          <p:cNvPr id="16" name="Picture 16"/>
          <p:cNvPicPr>
            <a:picLocks noChangeAspect="1"/>
          </p:cNvPicPr>
          <p:nvPr/>
        </p:nvPicPr>
        <p:blipFill>
          <a:blip r:embed="rId16"/>
          <a:srcRect/>
          <a:stretch>
            <a:fillRect/>
          </a:stretch>
        </p:blipFill>
        <p:spPr>
          <a:xfrm>
            <a:off x="14488616" y="6268137"/>
            <a:ext cx="1387653" cy="1462612"/>
          </a:xfrm>
          <a:prstGeom prst="rect">
            <a:avLst/>
          </a:prstGeom>
        </p:spPr>
      </p:pic>
      <p:pic>
        <p:nvPicPr>
          <p:cNvPr id="17" name="Picture 17"/>
          <p:cNvPicPr>
            <a:picLocks noChangeAspect="1"/>
          </p:cNvPicPr>
          <p:nvPr/>
        </p:nvPicPr>
        <p:blipFill>
          <a:blip r:embed="rId17"/>
          <a:srcRect/>
          <a:stretch>
            <a:fillRect/>
          </a:stretch>
        </p:blipFill>
        <p:spPr>
          <a:xfrm>
            <a:off x="14812219" y="2162925"/>
            <a:ext cx="1481792" cy="1463270"/>
          </a:xfrm>
          <a:prstGeom prst="rect">
            <a:avLst/>
          </a:prstGeom>
        </p:spPr>
      </p:pic>
      <p:pic>
        <p:nvPicPr>
          <p:cNvPr id="18" name="Picture 18"/>
          <p:cNvPicPr>
            <a:picLocks noChangeAspect="1"/>
          </p:cNvPicPr>
          <p:nvPr/>
        </p:nvPicPr>
        <p:blipFill>
          <a:blip r:embed="rId18"/>
          <a:srcRect/>
          <a:stretch>
            <a:fillRect/>
          </a:stretch>
        </p:blipFill>
        <p:spPr>
          <a:xfrm>
            <a:off x="15081240" y="4411865"/>
            <a:ext cx="1093794" cy="1463270"/>
          </a:xfrm>
          <a:prstGeom prst="rect">
            <a:avLst/>
          </a:prstGeom>
        </p:spPr>
      </p:pic>
      <p:pic>
        <p:nvPicPr>
          <p:cNvPr id="19" name="Picture 19"/>
          <p:cNvPicPr>
            <a:picLocks noChangeAspect="1"/>
          </p:cNvPicPr>
          <p:nvPr/>
        </p:nvPicPr>
        <p:blipFill>
          <a:blip r:embed="rId19"/>
          <a:srcRect/>
          <a:stretch>
            <a:fillRect/>
          </a:stretch>
        </p:blipFill>
        <p:spPr>
          <a:xfrm>
            <a:off x="16175034" y="6267479"/>
            <a:ext cx="1115743" cy="1463270"/>
          </a:xfrm>
          <a:prstGeom prst="rect">
            <a:avLst/>
          </a:prstGeom>
        </p:spPr>
      </p:pic>
      <p:pic>
        <p:nvPicPr>
          <p:cNvPr id="20" name="Picture 20"/>
          <p:cNvPicPr>
            <a:picLocks noChangeAspect="1"/>
          </p:cNvPicPr>
          <p:nvPr/>
        </p:nvPicPr>
        <p:blipFill>
          <a:blip r:embed="rId20"/>
          <a:srcRect/>
          <a:stretch>
            <a:fillRect/>
          </a:stretch>
        </p:blipFill>
        <p:spPr>
          <a:xfrm>
            <a:off x="15882838" y="4411865"/>
            <a:ext cx="1522257" cy="1463270"/>
          </a:xfrm>
          <a:prstGeom prst="rect">
            <a:avLst/>
          </a:prstGeom>
        </p:spPr>
      </p:pic>
      <p:pic>
        <p:nvPicPr>
          <p:cNvPr id="21" name="Picture 21"/>
          <p:cNvPicPr>
            <a:picLocks noChangeAspect="1"/>
          </p:cNvPicPr>
          <p:nvPr/>
        </p:nvPicPr>
        <p:blipFill>
          <a:blip r:embed="rId21"/>
          <a:srcRect/>
          <a:stretch>
            <a:fillRect/>
          </a:stretch>
        </p:blipFill>
        <p:spPr>
          <a:xfrm>
            <a:off x="16250876" y="2894560"/>
            <a:ext cx="1154218" cy="1048896"/>
          </a:xfrm>
          <a:prstGeom prst="rect">
            <a:avLst/>
          </a:prstGeom>
        </p:spPr>
      </p:pic>
      <p:pic>
        <p:nvPicPr>
          <p:cNvPr id="22" name="Picture 22"/>
          <p:cNvPicPr>
            <a:picLocks noChangeAspect="1"/>
          </p:cNvPicPr>
          <p:nvPr/>
        </p:nvPicPr>
        <p:blipFill>
          <a:blip r:embed="rId22"/>
          <a:srcRect/>
          <a:stretch>
            <a:fillRect/>
          </a:stretch>
        </p:blipFill>
        <p:spPr>
          <a:xfrm>
            <a:off x="16060716" y="969122"/>
            <a:ext cx="1344379" cy="1463270"/>
          </a:xfrm>
          <a:prstGeom prst="rect">
            <a:avLst/>
          </a:prstGeom>
        </p:spPr>
      </p:pic>
      <p:pic>
        <p:nvPicPr>
          <p:cNvPr id="23" name="Picture 23"/>
          <p:cNvPicPr>
            <a:picLocks noChangeAspect="1"/>
          </p:cNvPicPr>
          <p:nvPr/>
        </p:nvPicPr>
        <p:blipFill>
          <a:blip r:embed="rId23"/>
          <a:srcRect t="5885" b="5885"/>
          <a:stretch>
            <a:fillRect/>
          </a:stretch>
        </p:blipFill>
        <p:spPr>
          <a:xfrm>
            <a:off x="7330213" y="3602626"/>
            <a:ext cx="1813787" cy="1618479"/>
          </a:xfrm>
          <a:prstGeom prst="rect">
            <a:avLst/>
          </a:prstGeom>
        </p:spPr>
      </p:pic>
      <p:pic>
        <p:nvPicPr>
          <p:cNvPr id="24" name="Picture 24"/>
          <p:cNvPicPr>
            <a:picLocks noChangeAspect="1"/>
          </p:cNvPicPr>
          <p:nvPr/>
        </p:nvPicPr>
        <p:blipFill>
          <a:blip r:embed="rId24"/>
          <a:srcRect/>
          <a:stretch>
            <a:fillRect/>
          </a:stretch>
        </p:blipFill>
        <p:spPr>
          <a:xfrm>
            <a:off x="8790535" y="7729130"/>
            <a:ext cx="1688117" cy="1517195"/>
          </a:xfrm>
          <a:prstGeom prst="rect">
            <a:avLst/>
          </a:prstGeom>
        </p:spPr>
      </p:pic>
      <p:pic>
        <p:nvPicPr>
          <p:cNvPr id="25" name="Picture 25"/>
          <p:cNvPicPr>
            <a:picLocks noChangeAspect="1"/>
          </p:cNvPicPr>
          <p:nvPr/>
        </p:nvPicPr>
        <p:blipFill>
          <a:blip r:embed="rId25"/>
          <a:srcRect/>
          <a:stretch>
            <a:fillRect/>
          </a:stretch>
        </p:blipFill>
        <p:spPr>
          <a:xfrm>
            <a:off x="7835681" y="5483398"/>
            <a:ext cx="1909708" cy="1933882"/>
          </a:xfrm>
          <a:prstGeom prst="rect">
            <a:avLst/>
          </a:prstGeom>
        </p:spPr>
      </p:pic>
      <p:pic>
        <p:nvPicPr>
          <p:cNvPr id="26" name="Picture 26"/>
          <p:cNvPicPr>
            <a:picLocks noChangeAspect="1"/>
          </p:cNvPicPr>
          <p:nvPr/>
        </p:nvPicPr>
        <p:blipFill>
          <a:blip r:embed="rId26"/>
          <a:srcRect/>
          <a:stretch>
            <a:fillRect/>
          </a:stretch>
        </p:blipFill>
        <p:spPr>
          <a:xfrm>
            <a:off x="9314263" y="4313201"/>
            <a:ext cx="1435907" cy="1933882"/>
          </a:xfrm>
          <a:prstGeom prst="rect">
            <a:avLst/>
          </a:prstGeom>
        </p:spPr>
      </p:pic>
      <p:pic>
        <p:nvPicPr>
          <p:cNvPr id="27" name="Picture 27"/>
          <p:cNvPicPr>
            <a:picLocks noChangeAspect="1"/>
          </p:cNvPicPr>
          <p:nvPr/>
        </p:nvPicPr>
        <p:blipFill>
          <a:blip r:embed="rId27"/>
          <a:srcRect/>
          <a:stretch>
            <a:fillRect/>
          </a:stretch>
        </p:blipFill>
        <p:spPr>
          <a:xfrm rot="5400000">
            <a:off x="9922092" y="649378"/>
            <a:ext cx="875168" cy="1759133"/>
          </a:xfrm>
          <a:prstGeom prst="rect">
            <a:avLst/>
          </a:prstGeom>
        </p:spPr>
      </p:pic>
      <p:pic>
        <p:nvPicPr>
          <p:cNvPr id="28" name="Picture 28"/>
          <p:cNvPicPr>
            <a:picLocks noChangeAspect="1"/>
          </p:cNvPicPr>
          <p:nvPr/>
        </p:nvPicPr>
        <p:blipFill>
          <a:blip r:embed="rId28"/>
          <a:srcRect/>
          <a:stretch>
            <a:fillRect/>
          </a:stretch>
        </p:blipFill>
        <p:spPr>
          <a:xfrm rot="-2888776">
            <a:off x="7714981" y="2026062"/>
            <a:ext cx="2151109" cy="1339065"/>
          </a:xfrm>
          <a:prstGeom prst="rect">
            <a:avLst/>
          </a:prstGeom>
        </p:spPr>
      </p:pic>
      <p:pic>
        <p:nvPicPr>
          <p:cNvPr id="29" name="Picture 29"/>
          <p:cNvPicPr>
            <a:picLocks noChangeAspect="1"/>
          </p:cNvPicPr>
          <p:nvPr/>
        </p:nvPicPr>
        <p:blipFill>
          <a:blip r:embed="rId29"/>
          <a:srcRect/>
          <a:stretch>
            <a:fillRect/>
          </a:stretch>
        </p:blipFill>
        <p:spPr>
          <a:xfrm>
            <a:off x="13841" y="7742533"/>
            <a:ext cx="2205586" cy="2439807"/>
          </a:xfrm>
          <a:prstGeom prst="rect">
            <a:avLst/>
          </a:prstGeom>
        </p:spPr>
      </p:pic>
      <p:pic>
        <p:nvPicPr>
          <p:cNvPr id="30" name="Picture 30"/>
          <p:cNvPicPr>
            <a:picLocks noChangeAspect="1"/>
          </p:cNvPicPr>
          <p:nvPr/>
        </p:nvPicPr>
        <p:blipFill>
          <a:blip r:embed="rId30"/>
          <a:srcRect/>
          <a:stretch>
            <a:fillRect/>
          </a:stretch>
        </p:blipFill>
        <p:spPr>
          <a:xfrm>
            <a:off x="15712863" y="7812006"/>
            <a:ext cx="2575137" cy="2300862"/>
          </a:xfrm>
          <a:prstGeom prst="rect">
            <a:avLst/>
          </a:prstGeom>
        </p:spPr>
      </p:pic>
      <p:sp>
        <p:nvSpPr>
          <p:cNvPr id="31" name="TextBox 31"/>
          <p:cNvSpPr txBox="1"/>
          <p:nvPr/>
        </p:nvSpPr>
        <p:spPr>
          <a:xfrm>
            <a:off x="129181" y="-106754"/>
            <a:ext cx="7871819" cy="7456373"/>
          </a:xfrm>
          <a:prstGeom prst="rect">
            <a:avLst/>
          </a:prstGeom>
        </p:spPr>
        <p:txBody>
          <a:bodyPr lIns="0" tIns="0" rIns="0" bIns="0" rtlCol="0" anchor="t">
            <a:spAutoFit/>
          </a:bodyPr>
          <a:lstStyle/>
          <a:p>
            <a:pPr>
              <a:lnSpc>
                <a:spcPts val="10203"/>
              </a:lnSpc>
            </a:pPr>
            <a:endParaRPr dirty="0"/>
          </a:p>
          <a:p>
            <a:pPr>
              <a:lnSpc>
                <a:spcPts val="12754"/>
              </a:lnSpc>
            </a:pPr>
            <a:r>
              <a:rPr lang="en-US" sz="10628" dirty="0">
                <a:solidFill>
                  <a:srgbClr val="FFFFFF"/>
                </a:solidFill>
                <a:latin typeface="Forum Bold"/>
              </a:rPr>
              <a:t>COIMBATORE AIRPORT FIRE SERVICE</a:t>
            </a:r>
          </a:p>
          <a:p>
            <a:pPr>
              <a:lnSpc>
                <a:spcPts val="10203"/>
              </a:lnSpc>
            </a:pPr>
            <a:endParaRPr lang="en-US" sz="10628" dirty="0">
              <a:solidFill>
                <a:srgbClr val="FFFFFF"/>
              </a:solidFill>
              <a:latin typeface="Forum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78827">
            <a:off x="13118779" y="-940416"/>
            <a:ext cx="5515885" cy="4957401"/>
          </a:xfrm>
          <a:prstGeom prst="rect">
            <a:avLst/>
          </a:prstGeom>
        </p:spPr>
      </p:pic>
      <p:pic>
        <p:nvPicPr>
          <p:cNvPr id="3" name="Picture 3"/>
          <p:cNvPicPr>
            <a:picLocks noChangeAspect="1"/>
          </p:cNvPicPr>
          <p:nvPr/>
        </p:nvPicPr>
        <p:blipFill>
          <a:blip r:embed="rId3"/>
          <a:srcRect/>
          <a:stretch>
            <a:fillRect/>
          </a:stretch>
        </p:blipFill>
        <p:spPr>
          <a:xfrm rot="5400000">
            <a:off x="12195199" y="4791795"/>
            <a:ext cx="7776569" cy="6794777"/>
          </a:xfrm>
          <a:prstGeom prst="rect">
            <a:avLst/>
          </a:prstGeom>
        </p:spPr>
      </p:pic>
      <p:grpSp>
        <p:nvGrpSpPr>
          <p:cNvPr id="4" name="Group 4"/>
          <p:cNvGrpSpPr>
            <a:grpSpLocks noChangeAspect="1"/>
          </p:cNvGrpSpPr>
          <p:nvPr/>
        </p:nvGrpSpPr>
        <p:grpSpPr>
          <a:xfrm rot="598887">
            <a:off x="9153525" y="2134113"/>
            <a:ext cx="6161384" cy="6018774"/>
            <a:chOff x="0" y="0"/>
            <a:chExt cx="4828540" cy="4716780"/>
          </a:xfrm>
        </p:grpSpPr>
        <p:sp>
          <p:nvSpPr>
            <p:cNvPr id="5" name="Freeform 5"/>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4"/>
              <a:stretch>
                <a:fillRect l="-15089" r="-15089"/>
              </a:stretch>
            </a:blipFill>
          </p:spPr>
        </p:sp>
      </p:grpSp>
      <p:sp>
        <p:nvSpPr>
          <p:cNvPr id="6" name="TextBox 6"/>
          <p:cNvSpPr txBox="1"/>
          <p:nvPr/>
        </p:nvSpPr>
        <p:spPr>
          <a:xfrm>
            <a:off x="1686820" y="171450"/>
            <a:ext cx="10047980" cy="1543050"/>
          </a:xfrm>
          <a:prstGeom prst="rect">
            <a:avLst/>
          </a:prstGeom>
        </p:spPr>
        <p:txBody>
          <a:bodyPr wrap="square" lIns="0" tIns="0" rIns="0" bIns="0" rtlCol="0" anchor="t">
            <a:spAutoFit/>
          </a:bodyPr>
          <a:lstStyle/>
          <a:p>
            <a:pPr algn="ctr">
              <a:lnSpc>
                <a:spcPts val="12599"/>
              </a:lnSpc>
            </a:pPr>
            <a:r>
              <a:rPr lang="en-US" sz="9000" b="1" dirty="0">
                <a:solidFill>
                  <a:srgbClr val="FFFFFF"/>
                </a:solidFill>
                <a:latin typeface="Forum"/>
              </a:rPr>
              <a:t>Operating Airlines</a:t>
            </a:r>
          </a:p>
        </p:txBody>
      </p:sp>
      <p:pic>
        <p:nvPicPr>
          <p:cNvPr id="7" name="Picture 7"/>
          <p:cNvPicPr>
            <a:picLocks noChangeAspect="1"/>
          </p:cNvPicPr>
          <p:nvPr/>
        </p:nvPicPr>
        <p:blipFill>
          <a:blip r:embed="rId5"/>
          <a:srcRect/>
          <a:stretch>
            <a:fillRect/>
          </a:stretch>
        </p:blipFill>
        <p:spPr>
          <a:xfrm>
            <a:off x="-1820659" y="2797155"/>
            <a:ext cx="9309176" cy="8680806"/>
          </a:xfrm>
          <a:prstGeom prst="rect">
            <a:avLst/>
          </a:prstGeom>
        </p:spPr>
      </p:pic>
      <p:sp>
        <p:nvSpPr>
          <p:cNvPr id="8" name="TextBox 8"/>
          <p:cNvSpPr txBox="1"/>
          <p:nvPr/>
        </p:nvSpPr>
        <p:spPr>
          <a:xfrm>
            <a:off x="457201" y="1714500"/>
            <a:ext cx="9144000" cy="7183698"/>
          </a:xfrm>
          <a:prstGeom prst="rect">
            <a:avLst/>
          </a:prstGeom>
        </p:spPr>
        <p:txBody>
          <a:bodyPr wrap="square" lIns="0" tIns="0" rIns="0" bIns="0" rtlCol="0" anchor="t">
            <a:spAutoFit/>
          </a:bodyPr>
          <a:lstStyle/>
          <a:p>
            <a:pPr marL="647700" lvl="1" algn="just">
              <a:lnSpc>
                <a:spcPts val="8400"/>
              </a:lnSpc>
            </a:pPr>
            <a:r>
              <a:rPr lang="en-US" sz="6000" b="1" dirty="0">
                <a:solidFill>
                  <a:srgbClr val="92D050"/>
                </a:solidFill>
                <a:latin typeface="Forum Bold"/>
              </a:rPr>
              <a:t>International</a:t>
            </a:r>
          </a:p>
          <a:p>
            <a:pPr marL="1295400" lvl="1" indent="-647700" algn="just">
              <a:lnSpc>
                <a:spcPts val="8400"/>
              </a:lnSpc>
              <a:buFont typeface="Arial"/>
              <a:buChar char="•"/>
            </a:pPr>
            <a:r>
              <a:rPr lang="en-US" sz="6000" dirty="0">
                <a:solidFill>
                  <a:srgbClr val="FFFFFF"/>
                </a:solidFill>
                <a:latin typeface="Forum Bold"/>
              </a:rPr>
              <a:t>Air Arabia</a:t>
            </a:r>
          </a:p>
          <a:p>
            <a:pPr marL="1295400" lvl="1" indent="-647700" algn="just">
              <a:lnSpc>
                <a:spcPts val="8400"/>
              </a:lnSpc>
              <a:buFont typeface="Arial"/>
              <a:buChar char="•"/>
            </a:pPr>
            <a:r>
              <a:rPr lang="en-US" sz="6000" dirty="0">
                <a:solidFill>
                  <a:srgbClr val="FFFFFF"/>
                </a:solidFill>
                <a:latin typeface="Forum Bold"/>
              </a:rPr>
              <a:t>Scoot Tiger</a:t>
            </a:r>
          </a:p>
          <a:p>
            <a:pPr marL="647700" lvl="1" algn="just">
              <a:lnSpc>
                <a:spcPts val="8400"/>
              </a:lnSpc>
            </a:pPr>
            <a:r>
              <a:rPr lang="en-US" sz="6000" b="1" dirty="0">
                <a:solidFill>
                  <a:srgbClr val="92D050"/>
                </a:solidFill>
                <a:latin typeface="Forum Bold"/>
              </a:rPr>
              <a:t>Domestic</a:t>
            </a:r>
          </a:p>
          <a:p>
            <a:pPr marL="1295400" lvl="1" indent="-647700" algn="just">
              <a:lnSpc>
                <a:spcPts val="6120"/>
              </a:lnSpc>
              <a:buFont typeface="Arial"/>
              <a:buChar char="•"/>
            </a:pPr>
            <a:r>
              <a:rPr lang="en-US" sz="6000" dirty="0">
                <a:solidFill>
                  <a:srgbClr val="FFFFFF"/>
                </a:solidFill>
                <a:latin typeface="Forum Bold"/>
              </a:rPr>
              <a:t>Air India</a:t>
            </a:r>
          </a:p>
          <a:p>
            <a:pPr marL="1295400" lvl="1" indent="-647700" algn="just">
              <a:lnSpc>
                <a:spcPts val="8400"/>
              </a:lnSpc>
              <a:buFont typeface="Arial"/>
              <a:buChar char="•"/>
            </a:pPr>
            <a:r>
              <a:rPr lang="en-US" sz="6000" dirty="0">
                <a:solidFill>
                  <a:srgbClr val="FFFFFF"/>
                </a:solidFill>
                <a:latin typeface="Forum Bold"/>
              </a:rPr>
              <a:t>Indigo</a:t>
            </a:r>
          </a:p>
          <a:p>
            <a:pPr marL="1295400" lvl="1" indent="-647700" algn="just">
              <a:lnSpc>
                <a:spcPts val="8400"/>
              </a:lnSpc>
              <a:buFont typeface="Arial"/>
              <a:buChar char="•"/>
            </a:pPr>
            <a:r>
              <a:rPr lang="en-US" sz="6000" dirty="0">
                <a:solidFill>
                  <a:srgbClr val="FFFFFF"/>
                </a:solidFill>
                <a:latin typeface="Forum Bold"/>
              </a:rPr>
              <a:t>Vistara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405020" y="8417087"/>
            <a:ext cx="1882980" cy="1682426"/>
          </a:xfrm>
          <a:prstGeom prst="rect">
            <a:avLst/>
          </a:prstGeom>
        </p:spPr>
      </p:pic>
      <p:pic>
        <p:nvPicPr>
          <p:cNvPr id="3" name="Picture 3"/>
          <p:cNvPicPr>
            <a:picLocks noChangeAspect="1"/>
          </p:cNvPicPr>
          <p:nvPr/>
        </p:nvPicPr>
        <p:blipFill>
          <a:blip r:embed="rId3"/>
          <a:srcRect/>
          <a:stretch>
            <a:fillRect/>
          </a:stretch>
        </p:blipFill>
        <p:spPr>
          <a:xfrm rot="-2902777">
            <a:off x="-1431516" y="4861175"/>
            <a:ext cx="6887075" cy="5234177"/>
          </a:xfrm>
          <a:prstGeom prst="rect">
            <a:avLst/>
          </a:prstGeom>
        </p:spPr>
      </p:pic>
      <p:pic>
        <p:nvPicPr>
          <p:cNvPr id="4" name="Picture 4"/>
          <p:cNvPicPr>
            <a:picLocks noChangeAspect="1"/>
          </p:cNvPicPr>
          <p:nvPr/>
        </p:nvPicPr>
        <p:blipFill>
          <a:blip r:embed="rId4"/>
          <a:srcRect/>
          <a:stretch>
            <a:fillRect/>
          </a:stretch>
        </p:blipFill>
        <p:spPr>
          <a:xfrm>
            <a:off x="0" y="8417087"/>
            <a:ext cx="1547726" cy="1712086"/>
          </a:xfrm>
          <a:prstGeom prst="rect">
            <a:avLst/>
          </a:prstGeom>
        </p:spPr>
      </p:pic>
      <p:pic>
        <p:nvPicPr>
          <p:cNvPr id="5" name="Picture 5"/>
          <p:cNvPicPr>
            <a:picLocks noChangeAspect="1"/>
          </p:cNvPicPr>
          <p:nvPr/>
        </p:nvPicPr>
        <p:blipFill>
          <a:blip r:embed="rId5"/>
          <a:srcRect t="5885" b="5885"/>
          <a:stretch>
            <a:fillRect/>
          </a:stretch>
        </p:blipFill>
        <p:spPr>
          <a:xfrm>
            <a:off x="13888486" y="-1494837"/>
            <a:ext cx="7915773" cy="7063401"/>
          </a:xfrm>
          <a:prstGeom prst="rect">
            <a:avLst/>
          </a:prstGeom>
        </p:spPr>
      </p:pic>
      <p:sp>
        <p:nvSpPr>
          <p:cNvPr id="6" name="TextBox 6"/>
          <p:cNvSpPr txBox="1"/>
          <p:nvPr/>
        </p:nvSpPr>
        <p:spPr>
          <a:xfrm>
            <a:off x="1795809" y="192265"/>
            <a:ext cx="13131998" cy="15430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SAFETY SERVICES VEHICLES</a:t>
            </a:r>
          </a:p>
        </p:txBody>
      </p:sp>
      <p:sp>
        <p:nvSpPr>
          <p:cNvPr id="7" name="TextBox 7"/>
          <p:cNvSpPr txBox="1"/>
          <p:nvPr/>
        </p:nvSpPr>
        <p:spPr>
          <a:xfrm>
            <a:off x="1028700" y="4058535"/>
            <a:ext cx="7391532" cy="1510030"/>
          </a:xfrm>
          <a:prstGeom prst="rect">
            <a:avLst/>
          </a:prstGeom>
        </p:spPr>
        <p:txBody>
          <a:bodyPr lIns="0" tIns="0" rIns="0" bIns="0" rtlCol="0" anchor="t">
            <a:spAutoFit/>
          </a:bodyPr>
          <a:lstStyle/>
          <a:p>
            <a:pPr algn="ctr">
              <a:lnSpc>
                <a:spcPts val="6019"/>
              </a:lnSpc>
              <a:spcBef>
                <a:spcPct val="0"/>
              </a:spcBef>
            </a:pPr>
            <a:r>
              <a:rPr lang="en-US" sz="4299" b="1" dirty="0">
                <a:solidFill>
                  <a:srgbClr val="FFFFFF"/>
                </a:solidFill>
                <a:latin typeface="Forum"/>
              </a:rPr>
              <a:t>Ambulances Details: </a:t>
            </a:r>
          </a:p>
          <a:p>
            <a:pPr algn="ctr">
              <a:lnSpc>
                <a:spcPts val="6019"/>
              </a:lnSpc>
              <a:spcBef>
                <a:spcPct val="0"/>
              </a:spcBef>
            </a:pPr>
            <a:r>
              <a:rPr lang="en-US" sz="4299" b="1" dirty="0">
                <a:solidFill>
                  <a:srgbClr val="FFFFFF"/>
                </a:solidFill>
                <a:latin typeface="Forum"/>
              </a:rPr>
              <a:t>No. of Vehicles : 03 </a:t>
            </a:r>
          </a:p>
        </p:txBody>
      </p:sp>
      <p:sp>
        <p:nvSpPr>
          <p:cNvPr id="8" name="TextBox 8"/>
          <p:cNvSpPr txBox="1"/>
          <p:nvPr/>
        </p:nvSpPr>
        <p:spPr>
          <a:xfrm>
            <a:off x="10027513" y="4058535"/>
            <a:ext cx="7721944" cy="1495153"/>
          </a:xfrm>
          <a:prstGeom prst="rect">
            <a:avLst/>
          </a:prstGeom>
        </p:spPr>
        <p:txBody>
          <a:bodyPr lIns="0" tIns="0" rIns="0" bIns="0" rtlCol="0" anchor="t">
            <a:spAutoFit/>
          </a:bodyPr>
          <a:lstStyle/>
          <a:p>
            <a:pPr algn="ctr">
              <a:lnSpc>
                <a:spcPts val="6019"/>
              </a:lnSpc>
              <a:spcBef>
                <a:spcPct val="0"/>
              </a:spcBef>
            </a:pPr>
            <a:r>
              <a:rPr lang="en-US" sz="4299" b="1" dirty="0">
                <a:solidFill>
                  <a:srgbClr val="FFFFFF"/>
                </a:solidFill>
                <a:latin typeface="Forum"/>
              </a:rPr>
              <a:t>Crash Fire Tenders: </a:t>
            </a:r>
          </a:p>
          <a:p>
            <a:pPr algn="ctr">
              <a:lnSpc>
                <a:spcPts val="6019"/>
              </a:lnSpc>
              <a:spcBef>
                <a:spcPct val="0"/>
              </a:spcBef>
            </a:pPr>
            <a:r>
              <a:rPr lang="en-US" sz="4299" b="1" dirty="0">
                <a:solidFill>
                  <a:srgbClr val="FFFFFF"/>
                </a:solidFill>
                <a:latin typeface="Forum"/>
              </a:rPr>
              <a:t>No. of ACFTS : 04</a:t>
            </a:r>
          </a:p>
        </p:txBody>
      </p:sp>
      <p:sp>
        <p:nvSpPr>
          <p:cNvPr id="9" name="AutoShape 9"/>
          <p:cNvSpPr/>
          <p:nvPr/>
        </p:nvSpPr>
        <p:spPr>
          <a:xfrm rot="-5400000">
            <a:off x="7189123" y="5138737"/>
            <a:ext cx="3919279" cy="0"/>
          </a:xfrm>
          <a:prstGeom prst="line">
            <a:avLst/>
          </a:prstGeom>
          <a:ln w="9525" cap="rnd">
            <a:solidFill>
              <a:srgbClr val="FFFFFF"/>
            </a:solidFill>
            <a:prstDash val="solid"/>
            <a:headEnd type="none" w="sm" len="sm"/>
            <a:tailEnd type="none" w="sm" len="sm"/>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952630">
            <a:off x="12116067" y="1167728"/>
            <a:ext cx="10339938" cy="9189620"/>
          </a:xfrm>
          <a:prstGeom prst="rect">
            <a:avLst/>
          </a:prstGeom>
        </p:spPr>
      </p:pic>
      <p:pic>
        <p:nvPicPr>
          <p:cNvPr id="3" name="Picture 3"/>
          <p:cNvPicPr>
            <a:picLocks noChangeAspect="1"/>
          </p:cNvPicPr>
          <p:nvPr/>
        </p:nvPicPr>
        <p:blipFill>
          <a:blip r:embed="rId3"/>
          <a:srcRect l="4774" t="4411" r="3804" b="8166"/>
          <a:stretch>
            <a:fillRect/>
          </a:stretch>
        </p:blipFill>
        <p:spPr>
          <a:xfrm>
            <a:off x="9310976" y="1962243"/>
            <a:ext cx="4158436" cy="4313488"/>
          </a:xfrm>
          <a:prstGeom prst="rect">
            <a:avLst/>
          </a:prstGeom>
        </p:spPr>
      </p:pic>
      <p:pic>
        <p:nvPicPr>
          <p:cNvPr id="4" name="Picture 4"/>
          <p:cNvPicPr>
            <a:picLocks noChangeAspect="1"/>
          </p:cNvPicPr>
          <p:nvPr/>
        </p:nvPicPr>
        <p:blipFill>
          <a:blip r:embed="rId4"/>
          <a:srcRect l="2760" t="3032" r="3397" b="5686"/>
          <a:stretch>
            <a:fillRect/>
          </a:stretch>
        </p:blipFill>
        <p:spPr>
          <a:xfrm>
            <a:off x="9310976" y="6395592"/>
            <a:ext cx="6560184" cy="3574104"/>
          </a:xfrm>
          <a:prstGeom prst="rect">
            <a:avLst/>
          </a:prstGeom>
        </p:spPr>
      </p:pic>
      <p:sp>
        <p:nvSpPr>
          <p:cNvPr id="5" name="TextBox 5"/>
          <p:cNvSpPr txBox="1"/>
          <p:nvPr/>
        </p:nvSpPr>
        <p:spPr>
          <a:xfrm>
            <a:off x="3644890" y="26346"/>
            <a:ext cx="10985509" cy="1543050"/>
          </a:xfrm>
          <a:prstGeom prst="rect">
            <a:avLst/>
          </a:prstGeom>
        </p:spPr>
        <p:txBody>
          <a:bodyPr wrap="square" lIns="0" tIns="0" rIns="0" bIns="0" rtlCol="0" anchor="t">
            <a:spAutoFit/>
          </a:bodyPr>
          <a:lstStyle/>
          <a:p>
            <a:pPr algn="ctr">
              <a:lnSpc>
                <a:spcPts val="12599"/>
              </a:lnSpc>
              <a:spcBef>
                <a:spcPct val="0"/>
              </a:spcBef>
            </a:pPr>
            <a:r>
              <a:rPr lang="en-US" sz="9000" dirty="0">
                <a:solidFill>
                  <a:srgbClr val="FFFFFF"/>
                </a:solidFill>
                <a:latin typeface="Forum"/>
              </a:rPr>
              <a:t>Mobile Command Post</a:t>
            </a:r>
          </a:p>
        </p:txBody>
      </p:sp>
      <p:pic>
        <p:nvPicPr>
          <p:cNvPr id="6" name="Picture 6"/>
          <p:cNvPicPr>
            <a:picLocks noChangeAspect="1"/>
          </p:cNvPicPr>
          <p:nvPr/>
        </p:nvPicPr>
        <p:blipFill>
          <a:blip r:embed="rId5"/>
          <a:srcRect/>
          <a:stretch>
            <a:fillRect/>
          </a:stretch>
        </p:blipFill>
        <p:spPr>
          <a:xfrm rot="-10431445">
            <a:off x="-4624345" y="3496679"/>
            <a:ext cx="12558260" cy="7817517"/>
          </a:xfrm>
          <a:prstGeom prst="rect">
            <a:avLst/>
          </a:prstGeom>
        </p:spPr>
      </p:pic>
      <p:sp>
        <p:nvSpPr>
          <p:cNvPr id="7" name="TextBox 7"/>
          <p:cNvSpPr txBox="1"/>
          <p:nvPr/>
        </p:nvSpPr>
        <p:spPr>
          <a:xfrm>
            <a:off x="413491" y="1866993"/>
            <a:ext cx="7816109" cy="5320030"/>
          </a:xfrm>
          <a:prstGeom prst="rect">
            <a:avLst/>
          </a:prstGeom>
        </p:spPr>
        <p:txBody>
          <a:bodyPr lIns="0" tIns="0" rIns="0" bIns="0" rtlCol="0" anchor="t">
            <a:spAutoFit/>
          </a:bodyPr>
          <a:lstStyle/>
          <a:p>
            <a:pPr>
              <a:lnSpc>
                <a:spcPts val="6019"/>
              </a:lnSpc>
              <a:spcBef>
                <a:spcPct val="0"/>
              </a:spcBef>
            </a:pPr>
            <a:r>
              <a:rPr lang="en-US" sz="4299" dirty="0">
                <a:solidFill>
                  <a:srgbClr val="FFFFFF"/>
                </a:solidFill>
                <a:latin typeface="Forum"/>
              </a:rPr>
              <a:t>They enable quick response and uninterrupted communications. Not only are mobile command centers useful during critical incidents but they can be an extremely effective community outreach tool.</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206" t="3205" b="33752"/>
          <a:stretch>
            <a:fillRect/>
          </a:stretch>
        </p:blipFill>
        <p:spPr>
          <a:xfrm rot="-5479710">
            <a:off x="7797573" y="2743363"/>
            <a:ext cx="4995172" cy="2708695"/>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83269" y="6078289"/>
            <a:ext cx="6911666" cy="420871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59" t="11258" r="5383" b="4128"/>
          <a:stretch>
            <a:fillRect/>
          </a:stretch>
        </p:blipFill>
        <p:spPr>
          <a:xfrm>
            <a:off x="1477305" y="3683008"/>
            <a:ext cx="5716176" cy="6089386"/>
          </a:xfrm>
          <a:prstGeom prst="rect">
            <a:avLst/>
          </a:prstGeom>
        </p:spPr>
      </p:pic>
      <p:pic>
        <p:nvPicPr>
          <p:cNvPr id="3" name="Picture 3"/>
          <p:cNvPicPr>
            <a:picLocks noChangeAspect="1"/>
          </p:cNvPicPr>
          <p:nvPr/>
        </p:nvPicPr>
        <p:blipFill>
          <a:blip r:embed="rId3"/>
          <a:srcRect/>
          <a:stretch>
            <a:fillRect/>
          </a:stretch>
        </p:blipFill>
        <p:spPr>
          <a:xfrm>
            <a:off x="12178581" y="-2246909"/>
            <a:ext cx="9387536" cy="12772158"/>
          </a:xfrm>
          <a:prstGeom prst="rect">
            <a:avLst/>
          </a:prstGeom>
        </p:spPr>
      </p:pic>
      <p:pic>
        <p:nvPicPr>
          <p:cNvPr id="4" name="Picture 4"/>
          <p:cNvPicPr>
            <a:picLocks noChangeAspect="1"/>
          </p:cNvPicPr>
          <p:nvPr/>
        </p:nvPicPr>
        <p:blipFill>
          <a:blip r:embed="rId4"/>
          <a:srcRect l="7768" t="4499" r="2718" b="3668"/>
          <a:stretch>
            <a:fillRect/>
          </a:stretch>
        </p:blipFill>
        <p:spPr>
          <a:xfrm>
            <a:off x="10684530" y="3967442"/>
            <a:ext cx="5462487" cy="5804952"/>
          </a:xfrm>
          <a:prstGeom prst="rect">
            <a:avLst/>
          </a:prstGeom>
        </p:spPr>
      </p:pic>
      <p:sp>
        <p:nvSpPr>
          <p:cNvPr id="5" name="TextBox 5"/>
          <p:cNvSpPr txBox="1"/>
          <p:nvPr/>
        </p:nvSpPr>
        <p:spPr>
          <a:xfrm>
            <a:off x="1477305" y="171450"/>
            <a:ext cx="15333390" cy="15430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Disaster Management Equipment</a:t>
            </a:r>
          </a:p>
        </p:txBody>
      </p:sp>
      <p:sp>
        <p:nvSpPr>
          <p:cNvPr id="6" name="TextBox 6"/>
          <p:cNvSpPr txBox="1"/>
          <p:nvPr/>
        </p:nvSpPr>
        <p:spPr>
          <a:xfrm>
            <a:off x="997967" y="1951363"/>
            <a:ext cx="4404047"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PORTABLE SHELTER</a:t>
            </a:r>
          </a:p>
        </p:txBody>
      </p:sp>
      <p:sp>
        <p:nvSpPr>
          <p:cNvPr id="7" name="TextBox 7"/>
          <p:cNvSpPr txBox="1"/>
          <p:nvPr/>
        </p:nvSpPr>
        <p:spPr>
          <a:xfrm>
            <a:off x="7868164" y="1896753"/>
            <a:ext cx="9391136" cy="1510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HUMAN LIFE DETECTOR AND VICTIM LOCATOR</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9206" t="3205" b="33752"/>
          <a:stretch>
            <a:fillRect/>
          </a:stretch>
        </p:blipFill>
        <p:spPr>
          <a:xfrm rot="-5479710">
            <a:off x="8799193" y="4907341"/>
            <a:ext cx="6384798" cy="3462237"/>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9206" t="3205" b="33752"/>
          <a:stretch>
            <a:fillRect/>
          </a:stretch>
        </p:blipFill>
        <p:spPr>
          <a:xfrm rot="-5479710">
            <a:off x="-359776" y="4785174"/>
            <a:ext cx="6416221" cy="347927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885" b="5885"/>
          <a:stretch>
            <a:fillRect/>
          </a:stretch>
        </p:blipFill>
        <p:spPr>
          <a:xfrm>
            <a:off x="13888486" y="-1494837"/>
            <a:ext cx="7915773" cy="7063401"/>
          </a:xfrm>
          <a:prstGeom prst="rect">
            <a:avLst/>
          </a:prstGeom>
        </p:spPr>
      </p:pic>
      <p:pic>
        <p:nvPicPr>
          <p:cNvPr id="3" name="Picture 3"/>
          <p:cNvPicPr>
            <a:picLocks noChangeAspect="1"/>
          </p:cNvPicPr>
          <p:nvPr/>
        </p:nvPicPr>
        <p:blipFill>
          <a:blip r:embed="rId3"/>
          <a:srcRect l="10823" t="28136" r="12765" b="14352"/>
          <a:stretch>
            <a:fillRect/>
          </a:stretch>
        </p:blipFill>
        <p:spPr>
          <a:xfrm>
            <a:off x="10733111" y="3470801"/>
            <a:ext cx="6168720" cy="3142272"/>
          </a:xfrm>
          <a:prstGeom prst="rect">
            <a:avLst/>
          </a:prstGeom>
        </p:spPr>
      </p:pic>
      <p:pic>
        <p:nvPicPr>
          <p:cNvPr id="4" name="Picture 4"/>
          <p:cNvPicPr>
            <a:picLocks noChangeAspect="1"/>
          </p:cNvPicPr>
          <p:nvPr/>
        </p:nvPicPr>
        <p:blipFill>
          <a:blip r:embed="rId4"/>
          <a:srcRect l="10365" t="14055" r="10710" b="17822"/>
          <a:stretch>
            <a:fillRect/>
          </a:stretch>
        </p:blipFill>
        <p:spPr>
          <a:xfrm>
            <a:off x="10889061" y="7025500"/>
            <a:ext cx="5414466" cy="3261500"/>
          </a:xfrm>
          <a:prstGeom prst="rect">
            <a:avLst/>
          </a:prstGeom>
        </p:spPr>
      </p:pic>
      <p:pic>
        <p:nvPicPr>
          <p:cNvPr id="5" name="Picture 5"/>
          <p:cNvPicPr>
            <a:picLocks noChangeAspect="1"/>
          </p:cNvPicPr>
          <p:nvPr/>
        </p:nvPicPr>
        <p:blipFill>
          <a:blip r:embed="rId5"/>
          <a:srcRect/>
          <a:stretch>
            <a:fillRect/>
          </a:stretch>
        </p:blipFill>
        <p:spPr>
          <a:xfrm>
            <a:off x="-3500199" y="-3733475"/>
            <a:ext cx="8265368" cy="11245398"/>
          </a:xfrm>
          <a:prstGeom prst="rect">
            <a:avLst/>
          </a:prstGeom>
        </p:spPr>
      </p:pic>
      <p:sp>
        <p:nvSpPr>
          <p:cNvPr id="6" name="TextBox 6"/>
          <p:cNvSpPr txBox="1"/>
          <p:nvPr/>
        </p:nvSpPr>
        <p:spPr>
          <a:xfrm>
            <a:off x="0" y="-171450"/>
            <a:ext cx="18288000" cy="3143250"/>
          </a:xfrm>
          <a:prstGeom prst="rect">
            <a:avLst/>
          </a:prstGeom>
        </p:spPr>
        <p:txBody>
          <a:bodyPr lIns="0" tIns="0" rIns="0" bIns="0" rtlCol="0" anchor="t">
            <a:spAutoFit/>
          </a:bodyPr>
          <a:lstStyle/>
          <a:p>
            <a:pPr algn="ctr">
              <a:lnSpc>
                <a:spcPts val="12599"/>
              </a:lnSpc>
              <a:spcBef>
                <a:spcPct val="0"/>
              </a:spcBef>
            </a:pPr>
            <a:r>
              <a:rPr lang="en-US" sz="9000" dirty="0">
                <a:solidFill>
                  <a:srgbClr val="FFFFFF"/>
                </a:solidFill>
                <a:latin typeface="Forum"/>
              </a:rPr>
              <a:t>Human Life Detector &amp; </a:t>
            </a:r>
          </a:p>
          <a:p>
            <a:pPr algn="ctr">
              <a:lnSpc>
                <a:spcPts val="12599"/>
              </a:lnSpc>
              <a:spcBef>
                <a:spcPct val="0"/>
              </a:spcBef>
            </a:pPr>
            <a:r>
              <a:rPr lang="en-US" sz="9000" dirty="0">
                <a:solidFill>
                  <a:srgbClr val="FFFFFF"/>
                </a:solidFill>
                <a:latin typeface="Forum"/>
              </a:rPr>
              <a:t>Victim Locator</a:t>
            </a:r>
          </a:p>
        </p:txBody>
      </p:sp>
      <p:sp>
        <p:nvSpPr>
          <p:cNvPr id="7" name="TextBox 7"/>
          <p:cNvSpPr txBox="1"/>
          <p:nvPr/>
        </p:nvSpPr>
        <p:spPr>
          <a:xfrm>
            <a:off x="905984" y="3375551"/>
            <a:ext cx="8238016" cy="5320030"/>
          </a:xfrm>
          <a:prstGeom prst="rect">
            <a:avLst/>
          </a:prstGeom>
        </p:spPr>
        <p:txBody>
          <a:bodyPr lIns="0" tIns="0" rIns="0" bIns="0" rtlCol="0" anchor="t">
            <a:spAutoFit/>
          </a:bodyPr>
          <a:lstStyle/>
          <a:p>
            <a:pPr marL="928369" lvl="1" indent="-464185" algn="just">
              <a:lnSpc>
                <a:spcPts val="6019"/>
              </a:lnSpc>
              <a:buFont typeface="Arial"/>
              <a:buChar char="•"/>
            </a:pPr>
            <a:r>
              <a:rPr lang="en-US" sz="4299">
                <a:solidFill>
                  <a:srgbClr val="FFFFFF"/>
                </a:solidFill>
                <a:latin typeface="Forum"/>
              </a:rPr>
              <a:t>Human life detector is useful to identify the Human lives trapped in the debris.</a:t>
            </a:r>
          </a:p>
          <a:p>
            <a:pPr marL="928369" lvl="1" indent="-464185" algn="just">
              <a:lnSpc>
                <a:spcPts val="6019"/>
              </a:lnSpc>
              <a:buFont typeface="Arial"/>
              <a:buChar char="•"/>
            </a:pPr>
            <a:r>
              <a:rPr lang="en-US" sz="4299" dirty="0">
                <a:solidFill>
                  <a:srgbClr val="FFFFFF"/>
                </a:solidFill>
                <a:latin typeface="Forum"/>
              </a:rPr>
              <a:t>Victim Identification device is useful to find out and communicate with the trapped Victims during an accident. </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47634" y="2971800"/>
            <a:ext cx="6911666" cy="4208711"/>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61638" y="6591225"/>
            <a:ext cx="6897662" cy="420018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671577" y="-388396"/>
            <a:ext cx="14343539" cy="13070550"/>
          </a:xfrm>
          <a:prstGeom prst="rect">
            <a:avLst/>
          </a:prstGeom>
        </p:spPr>
      </p:pic>
      <p:pic>
        <p:nvPicPr>
          <p:cNvPr id="3" name="Picture 3"/>
          <p:cNvPicPr>
            <a:picLocks noChangeAspect="1"/>
          </p:cNvPicPr>
          <p:nvPr/>
        </p:nvPicPr>
        <p:blipFill>
          <a:blip r:embed="rId3"/>
          <a:srcRect l="11809" t="16660" r="10068" b="16146"/>
          <a:stretch>
            <a:fillRect/>
          </a:stretch>
        </p:blipFill>
        <p:spPr>
          <a:xfrm>
            <a:off x="1570870" y="6314407"/>
            <a:ext cx="5932610" cy="3353775"/>
          </a:xfrm>
          <a:prstGeom prst="rect">
            <a:avLst/>
          </a:prstGeom>
        </p:spPr>
      </p:pic>
      <p:pic>
        <p:nvPicPr>
          <p:cNvPr id="4" name="Picture 4"/>
          <p:cNvPicPr>
            <a:picLocks noChangeAspect="1"/>
          </p:cNvPicPr>
          <p:nvPr/>
        </p:nvPicPr>
        <p:blipFill>
          <a:blip r:embed="rId4"/>
          <a:srcRect l="13952" t="15506" r="9487" b="16679"/>
          <a:stretch>
            <a:fillRect/>
          </a:stretch>
        </p:blipFill>
        <p:spPr>
          <a:xfrm>
            <a:off x="10124260" y="6375548"/>
            <a:ext cx="6592870" cy="3385633"/>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
        <p:nvSpPr>
          <p:cNvPr id="7" name="TextBox 7"/>
          <p:cNvSpPr txBox="1"/>
          <p:nvPr/>
        </p:nvSpPr>
        <p:spPr>
          <a:xfrm>
            <a:off x="0" y="-171450"/>
            <a:ext cx="18288000"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3D7692"/>
                </a:solidFill>
                <a:effectLst/>
                <a:uLnTx/>
                <a:uFillTx/>
                <a:latin typeface="Forum"/>
                <a:ea typeface="+mn-ea"/>
                <a:cs typeface="+mn-cs"/>
              </a:rPr>
              <a:t>Partial Emergency Exercise - 2022</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5979742"/>
            <a:ext cx="7158228" cy="4023105"/>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2798">
            <a:off x="9555104" y="5872593"/>
            <a:ext cx="7378492" cy="4060211"/>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310473" y="1181924"/>
            <a:ext cx="7867756" cy="4709126"/>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7572" y="1380599"/>
            <a:ext cx="7158228" cy="4709127"/>
          </a:xfrm>
          <a:prstGeom prst="rect">
            <a:avLst/>
          </a:prstGeom>
        </p:spPr>
      </p:pic>
      <p:pic>
        <p:nvPicPr>
          <p:cNvPr id="13" name="Picture 12">
            <a:extLst>
              <a:ext uri="{FF2B5EF4-FFF2-40B4-BE49-F238E27FC236}">
                <a16:creationId xmlns:a16="http://schemas.microsoft.com/office/drawing/2014/main" id="{7AD10281-E3FC-9968-1109-E29EE1B3F4D8}"/>
              </a:ext>
            </a:extLst>
          </p:cNvPr>
          <p:cNvPicPr>
            <a:picLocks noChangeAspect="1"/>
          </p:cNvPicPr>
          <p:nvPr/>
        </p:nvPicPr>
        <p:blipFill>
          <a:blip r:embed="rId7"/>
          <a:stretch>
            <a:fillRect/>
          </a:stretch>
        </p:blipFill>
        <p:spPr>
          <a:xfrm>
            <a:off x="1570870" y="1820307"/>
            <a:ext cx="6302290" cy="3708059"/>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5B714784-FBEE-BC86-57CA-70FE871C272C}"/>
              </a:ext>
            </a:extLst>
          </p:cNvPr>
          <p:cNvPicPr>
            <a:picLocks noChangeAspect="1"/>
          </p:cNvPicPr>
          <p:nvPr/>
        </p:nvPicPr>
        <p:blipFill>
          <a:blip r:embed="rId8"/>
          <a:stretch>
            <a:fillRect/>
          </a:stretch>
        </p:blipFill>
        <p:spPr>
          <a:xfrm>
            <a:off x="9742841" y="1863718"/>
            <a:ext cx="7003020" cy="3306189"/>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839425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671577" y="-388396"/>
            <a:ext cx="14343539" cy="13070550"/>
          </a:xfrm>
          <a:prstGeom prst="rect">
            <a:avLst/>
          </a:prstGeom>
        </p:spPr>
      </p:pic>
      <p:pic>
        <p:nvPicPr>
          <p:cNvPr id="3" name="Picture 3"/>
          <p:cNvPicPr>
            <a:picLocks noChangeAspect="1"/>
          </p:cNvPicPr>
          <p:nvPr/>
        </p:nvPicPr>
        <p:blipFill>
          <a:blip r:embed="rId3"/>
          <a:srcRect l="11809" t="16660" r="10068" b="16146"/>
          <a:stretch>
            <a:fillRect/>
          </a:stretch>
        </p:blipFill>
        <p:spPr>
          <a:xfrm>
            <a:off x="1570870" y="6314407"/>
            <a:ext cx="5932610" cy="3353775"/>
          </a:xfrm>
          <a:prstGeom prst="rect">
            <a:avLst/>
          </a:prstGeom>
        </p:spPr>
      </p:pic>
      <p:pic>
        <p:nvPicPr>
          <p:cNvPr id="4" name="Picture 4"/>
          <p:cNvPicPr>
            <a:picLocks noChangeAspect="1"/>
          </p:cNvPicPr>
          <p:nvPr/>
        </p:nvPicPr>
        <p:blipFill>
          <a:blip r:embed="rId4"/>
          <a:srcRect l="13952" t="15506" r="9487" b="16679"/>
          <a:stretch>
            <a:fillRect/>
          </a:stretch>
        </p:blipFill>
        <p:spPr>
          <a:xfrm>
            <a:off x="10730094" y="6416736"/>
            <a:ext cx="5652637" cy="3385633"/>
          </a:xfrm>
          <a:prstGeom prst="rect">
            <a:avLst/>
          </a:prstGeom>
        </p:spPr>
      </p:pic>
      <p:pic>
        <p:nvPicPr>
          <p:cNvPr id="5" name="Picture 5"/>
          <p:cNvPicPr>
            <a:picLocks noChangeAspect="1"/>
          </p:cNvPicPr>
          <p:nvPr/>
        </p:nvPicPr>
        <p:blipFill>
          <a:blip r:embed="rId5"/>
          <a:srcRect l="9203" t="16882" r="8772" b="16038"/>
          <a:stretch>
            <a:fillRect/>
          </a:stretch>
        </p:blipFill>
        <p:spPr>
          <a:xfrm>
            <a:off x="10347634" y="1665301"/>
            <a:ext cx="6592882" cy="3201741"/>
          </a:xfrm>
          <a:prstGeom prst="rect">
            <a:avLst/>
          </a:prstGeom>
        </p:spPr>
      </p:pic>
      <p:pic>
        <p:nvPicPr>
          <p:cNvPr id="6" name="Picture 6"/>
          <p:cNvPicPr>
            <a:picLocks noChangeAspect="1"/>
          </p:cNvPicPr>
          <p:nvPr/>
        </p:nvPicPr>
        <p:blipFill>
          <a:blip r:embed="rId6"/>
          <a:srcRect l="11310" t="18133" r="8612" b="15220"/>
          <a:stretch>
            <a:fillRect/>
          </a:stretch>
        </p:blipFill>
        <p:spPr>
          <a:xfrm>
            <a:off x="1386149" y="1954335"/>
            <a:ext cx="6302052" cy="3189165"/>
          </a:xfrm>
          <a:prstGeom prst="rect">
            <a:avLst/>
          </a:prstGeom>
        </p:spPr>
      </p:pic>
      <p:sp>
        <p:nvSpPr>
          <p:cNvPr id="7" name="TextBox 7"/>
          <p:cNvSpPr txBox="1"/>
          <p:nvPr/>
        </p:nvSpPr>
        <p:spPr>
          <a:xfrm>
            <a:off x="0" y="-171450"/>
            <a:ext cx="18288000"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3D7692"/>
                </a:solidFill>
                <a:effectLst/>
                <a:uLnTx/>
                <a:uFillTx/>
                <a:latin typeface="Forum"/>
                <a:ea typeface="+mn-ea"/>
                <a:cs typeface="+mn-cs"/>
              </a:rPr>
              <a:t>Partial Emergency Exercise - 2022</a:t>
            </a:r>
          </a:p>
        </p:txBody>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5979742"/>
            <a:ext cx="6606859" cy="4023105"/>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72798">
            <a:off x="10310177" y="5961189"/>
            <a:ext cx="6667796" cy="4060211"/>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188242" y="1161816"/>
            <a:ext cx="6911666" cy="4208711"/>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81342" y="1444562"/>
            <a:ext cx="6911666" cy="4208711"/>
          </a:xfrm>
          <a:prstGeom prst="rect">
            <a:avLst/>
          </a:prstGeom>
        </p:spPr>
      </p:pic>
    </p:spTree>
    <p:extLst>
      <p:ext uri="{BB962C8B-B14F-4D97-AF65-F5344CB8AC3E}">
        <p14:creationId xmlns:p14="http://schemas.microsoft.com/office/powerpoint/2010/main" val="1037752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139612">
            <a:off x="-4580043" y="2970958"/>
            <a:ext cx="11768073" cy="10723657"/>
          </a:xfrm>
          <a:prstGeom prst="rect">
            <a:avLst/>
          </a:prstGeom>
        </p:spPr>
      </p:pic>
      <p:pic>
        <p:nvPicPr>
          <p:cNvPr id="3" name="Picture 3"/>
          <p:cNvPicPr>
            <a:picLocks noChangeAspect="1"/>
          </p:cNvPicPr>
          <p:nvPr/>
        </p:nvPicPr>
        <p:blipFill>
          <a:blip r:embed="rId3"/>
          <a:srcRect l="4598" t="13973" r="8276" b="19267"/>
          <a:stretch>
            <a:fillRect/>
          </a:stretch>
        </p:blipFill>
        <p:spPr>
          <a:xfrm>
            <a:off x="3198129" y="4014723"/>
            <a:ext cx="12121691" cy="434457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206" t="3205" b="33752"/>
          <a:stretch>
            <a:fillRect/>
          </a:stretch>
        </p:blipFill>
        <p:spPr>
          <a:xfrm rot="-10800000">
            <a:off x="2498273" y="3831229"/>
            <a:ext cx="10008196" cy="5427071"/>
          </a:xfrm>
          <a:prstGeom prst="rect">
            <a:avLst/>
          </a:prstGeom>
        </p:spPr>
      </p:pic>
      <p:sp>
        <p:nvSpPr>
          <p:cNvPr id="5" name="TextBox 5"/>
          <p:cNvSpPr txBox="1"/>
          <p:nvPr/>
        </p:nvSpPr>
        <p:spPr>
          <a:xfrm>
            <a:off x="0" y="-171450"/>
            <a:ext cx="18288000" cy="3143250"/>
          </a:xfrm>
          <a:prstGeom prst="rect">
            <a:avLst/>
          </a:prstGeom>
        </p:spPr>
        <p:txBody>
          <a:bodyPr lIns="0" tIns="0" rIns="0" bIns="0" rtlCol="0" anchor="t">
            <a:spAutoFit/>
          </a:bodyPr>
          <a:lstStyle/>
          <a:p>
            <a:pPr algn="ctr">
              <a:lnSpc>
                <a:spcPts val="12599"/>
              </a:lnSpc>
              <a:spcBef>
                <a:spcPct val="0"/>
              </a:spcBef>
            </a:pPr>
            <a:r>
              <a:rPr lang="en-US" sz="9000">
                <a:solidFill>
                  <a:srgbClr val="3D7692"/>
                </a:solidFill>
                <a:latin typeface="Forum"/>
              </a:rPr>
              <a:t>Double gate system commissioned with electrically operated swing gate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979714" y="-554316"/>
            <a:ext cx="14343539" cy="13070550"/>
          </a:xfrm>
          <a:prstGeom prst="rect">
            <a:avLst/>
          </a:prstGeom>
        </p:spPr>
      </p:pic>
      <p:sp>
        <p:nvSpPr>
          <p:cNvPr id="3" name="TextBox 3"/>
          <p:cNvSpPr txBox="1"/>
          <p:nvPr/>
        </p:nvSpPr>
        <p:spPr>
          <a:xfrm>
            <a:off x="7350621" y="171450"/>
            <a:ext cx="3586758" cy="15430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Projects</a:t>
            </a:r>
          </a:p>
        </p:txBody>
      </p:sp>
      <p:sp>
        <p:nvSpPr>
          <p:cNvPr id="4" name="TextBox 4"/>
          <p:cNvSpPr txBox="1"/>
          <p:nvPr/>
        </p:nvSpPr>
        <p:spPr>
          <a:xfrm>
            <a:off x="1028700" y="2757348"/>
            <a:ext cx="16230600" cy="3469005"/>
          </a:xfrm>
          <a:prstGeom prst="rect">
            <a:avLst/>
          </a:prstGeom>
        </p:spPr>
        <p:txBody>
          <a:bodyPr lIns="0" tIns="0" rIns="0" bIns="0" rtlCol="0" anchor="t">
            <a:spAutoFit/>
          </a:bodyPr>
          <a:lstStyle/>
          <a:p>
            <a:pPr marL="712470" lvl="1" indent="-356235">
              <a:lnSpc>
                <a:spcPts val="4620"/>
              </a:lnSpc>
              <a:buFont typeface="Arial"/>
              <a:buChar char="•"/>
            </a:pPr>
            <a:r>
              <a:rPr lang="en-US" sz="3300">
                <a:solidFill>
                  <a:srgbClr val="FFFFFF"/>
                </a:solidFill>
                <a:latin typeface="Forum"/>
              </a:rPr>
              <a:t>Ultraviolet Germicidal irradiation (UVGI) system incorporated in Heating, Ventilation and Air Conditioning (HVAC) of terminal building as preventive measure of Covid-19.</a:t>
            </a:r>
          </a:p>
          <a:p>
            <a:pPr marL="712470" lvl="1" indent="-356235">
              <a:lnSpc>
                <a:spcPts val="4620"/>
              </a:lnSpc>
              <a:buFont typeface="Arial"/>
              <a:buChar char="•"/>
            </a:pPr>
            <a:r>
              <a:rPr lang="en-US" sz="3300">
                <a:solidFill>
                  <a:srgbClr val="FFFFFF"/>
                </a:solidFill>
                <a:latin typeface="Forum"/>
              </a:rPr>
              <a:t>De-scaling of chillers carried out which resulted in reduced electricity consumption and enhanced cooling effect.</a:t>
            </a:r>
          </a:p>
          <a:p>
            <a:pPr marL="712470" lvl="1" indent="-356235">
              <a:lnSpc>
                <a:spcPts val="4620"/>
              </a:lnSpc>
              <a:buFont typeface="Arial"/>
              <a:buChar char="•"/>
            </a:pPr>
            <a:r>
              <a:rPr lang="en-US" sz="3300">
                <a:solidFill>
                  <a:srgbClr val="FFFFFF"/>
                </a:solidFill>
                <a:latin typeface="Forum"/>
              </a:rPr>
              <a:t>With Tariff bifurcation, Electricity charges saved up to minimum Rs 6 lakhs /month, yielding reduced operational expenditure. </a:t>
            </a:r>
          </a:p>
        </p:txBody>
      </p:sp>
      <p:sp>
        <p:nvSpPr>
          <p:cNvPr id="5" name="TextBox 5"/>
          <p:cNvSpPr txBox="1"/>
          <p:nvPr/>
        </p:nvSpPr>
        <p:spPr>
          <a:xfrm>
            <a:off x="826405" y="6545052"/>
            <a:ext cx="4454872" cy="639445"/>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Forum"/>
              </a:rPr>
              <a:t>COMPLETED PROJECTS</a:t>
            </a:r>
          </a:p>
        </p:txBody>
      </p:sp>
      <p:sp>
        <p:nvSpPr>
          <p:cNvPr id="6" name="TextBox 6"/>
          <p:cNvSpPr txBox="1"/>
          <p:nvPr/>
        </p:nvSpPr>
        <p:spPr>
          <a:xfrm>
            <a:off x="1028700" y="7337532"/>
            <a:ext cx="8934822" cy="1725930"/>
          </a:xfrm>
          <a:prstGeom prst="rect">
            <a:avLst/>
          </a:prstGeom>
        </p:spPr>
        <p:txBody>
          <a:bodyPr lIns="0" tIns="0" rIns="0" bIns="0" rtlCol="0" anchor="t">
            <a:spAutoFit/>
          </a:bodyPr>
          <a:lstStyle/>
          <a:p>
            <a:pPr marL="712470" lvl="1" indent="-356235" algn="just">
              <a:lnSpc>
                <a:spcPts val="4620"/>
              </a:lnSpc>
              <a:buFont typeface="Arial"/>
              <a:buChar char="•"/>
            </a:pPr>
            <a:r>
              <a:rPr lang="en-US" sz="3300">
                <a:solidFill>
                  <a:srgbClr val="FFFFFF"/>
                </a:solidFill>
                <a:latin typeface="Forum"/>
              </a:rPr>
              <a:t>Construction and Expansion of Apron (23 crores)</a:t>
            </a:r>
          </a:p>
          <a:p>
            <a:pPr marL="712470" lvl="1" indent="-356235" algn="just">
              <a:lnSpc>
                <a:spcPts val="4620"/>
              </a:lnSpc>
              <a:spcBef>
                <a:spcPct val="0"/>
              </a:spcBef>
              <a:buFont typeface="Arial"/>
              <a:buChar char="•"/>
            </a:pPr>
            <a:r>
              <a:rPr lang="en-US" sz="3300">
                <a:solidFill>
                  <a:srgbClr val="FFFFFF"/>
                </a:solidFill>
                <a:latin typeface="Forum"/>
              </a:rPr>
              <a:t>Underground Sump (1.49 crore)</a:t>
            </a:r>
          </a:p>
          <a:p>
            <a:pPr marL="712470" lvl="1" indent="-356235" algn="just">
              <a:lnSpc>
                <a:spcPts val="4620"/>
              </a:lnSpc>
              <a:spcBef>
                <a:spcPct val="0"/>
              </a:spcBef>
              <a:buFont typeface="Arial"/>
              <a:buChar char="•"/>
            </a:pPr>
            <a:r>
              <a:rPr lang="en-US" sz="3300">
                <a:solidFill>
                  <a:srgbClr val="FFFFFF"/>
                </a:solidFill>
                <a:latin typeface="Forum"/>
              </a:rPr>
              <a:t>Constant Current Regulator Room (0.43 crore)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TextBox 2"/>
          <p:cNvSpPr txBox="1"/>
          <p:nvPr/>
        </p:nvSpPr>
        <p:spPr>
          <a:xfrm>
            <a:off x="665559" y="647097"/>
            <a:ext cx="6314703" cy="2968625"/>
          </a:xfrm>
          <a:prstGeom prst="rect">
            <a:avLst/>
          </a:prstGeom>
        </p:spPr>
        <p:txBody>
          <a:bodyPr lIns="0" tIns="0" rIns="0" bIns="0" rtlCol="0" anchor="t">
            <a:spAutoFit/>
          </a:bodyPr>
          <a:lstStyle/>
          <a:p>
            <a:pPr>
              <a:lnSpc>
                <a:spcPts val="5179"/>
              </a:lnSpc>
              <a:spcBef>
                <a:spcPct val="0"/>
              </a:spcBef>
            </a:pPr>
            <a:r>
              <a:rPr lang="en-US" sz="3699" dirty="0">
                <a:solidFill>
                  <a:srgbClr val="FFFFFF"/>
                </a:solidFill>
                <a:latin typeface="Forum"/>
              </a:rPr>
              <a:t>ON GOING PROJECTS</a:t>
            </a:r>
          </a:p>
          <a:p>
            <a:pPr>
              <a:lnSpc>
                <a:spcPts val="4620"/>
              </a:lnSpc>
              <a:spcBef>
                <a:spcPct val="0"/>
              </a:spcBef>
            </a:pPr>
            <a:endParaRPr lang="en-US" sz="3699" dirty="0">
              <a:solidFill>
                <a:srgbClr val="FFFFFF"/>
              </a:solidFill>
              <a:latin typeface="Forum"/>
            </a:endParaRPr>
          </a:p>
          <a:p>
            <a:pPr marL="712470" lvl="1" indent="-356235">
              <a:lnSpc>
                <a:spcPts val="4620"/>
              </a:lnSpc>
              <a:buFont typeface="Arial"/>
              <a:buChar char="•"/>
            </a:pPr>
            <a:r>
              <a:rPr lang="en-US" sz="3300" dirty="0">
                <a:solidFill>
                  <a:srgbClr val="FFFFFF"/>
                </a:solidFill>
                <a:latin typeface="Forum"/>
              </a:rPr>
              <a:t>Staff Quarters (43.36 crores)</a:t>
            </a:r>
          </a:p>
          <a:p>
            <a:pPr marL="712470" lvl="1" indent="-356235">
              <a:lnSpc>
                <a:spcPts val="4620"/>
              </a:lnSpc>
              <a:spcBef>
                <a:spcPct val="0"/>
              </a:spcBef>
              <a:buFont typeface="Arial"/>
              <a:buChar char="•"/>
            </a:pPr>
            <a:r>
              <a:rPr lang="en-US" sz="3300" dirty="0">
                <a:solidFill>
                  <a:srgbClr val="FFFFFF"/>
                </a:solidFill>
                <a:latin typeface="Forum"/>
              </a:rPr>
              <a:t>Renovation of Toilet  (1.67 crores)</a:t>
            </a:r>
          </a:p>
          <a:p>
            <a:pPr marL="712470" lvl="1" indent="-356235">
              <a:lnSpc>
                <a:spcPts val="4620"/>
              </a:lnSpc>
              <a:spcBef>
                <a:spcPct val="0"/>
              </a:spcBef>
              <a:buFont typeface="Arial"/>
              <a:buChar char="•"/>
            </a:pPr>
            <a:r>
              <a:rPr lang="en-US" sz="3300" dirty="0">
                <a:solidFill>
                  <a:srgbClr val="FFFFFF"/>
                </a:solidFill>
                <a:latin typeface="Forum"/>
              </a:rPr>
              <a:t>GI Sheet Roofing (2.94 crores)</a:t>
            </a:r>
          </a:p>
        </p:txBody>
      </p:sp>
      <p:sp>
        <p:nvSpPr>
          <p:cNvPr id="3" name="TextBox 3"/>
          <p:cNvSpPr txBox="1"/>
          <p:nvPr/>
        </p:nvSpPr>
        <p:spPr>
          <a:xfrm>
            <a:off x="665559" y="4060299"/>
            <a:ext cx="10546631" cy="2968625"/>
          </a:xfrm>
          <a:prstGeom prst="rect">
            <a:avLst/>
          </a:prstGeom>
        </p:spPr>
        <p:txBody>
          <a:bodyPr lIns="0" tIns="0" rIns="0" bIns="0" rtlCol="0" anchor="t">
            <a:spAutoFit/>
          </a:bodyPr>
          <a:lstStyle/>
          <a:p>
            <a:pPr>
              <a:lnSpc>
                <a:spcPts val="5179"/>
              </a:lnSpc>
            </a:pPr>
            <a:r>
              <a:rPr lang="en-US" sz="3699">
                <a:solidFill>
                  <a:srgbClr val="FFFFFF"/>
                </a:solidFill>
                <a:latin typeface="Forum"/>
              </a:rPr>
              <a:t>UPCOMING</a:t>
            </a:r>
          </a:p>
          <a:p>
            <a:pPr marL="712470" lvl="1" indent="-356235">
              <a:lnSpc>
                <a:spcPts val="4620"/>
              </a:lnSpc>
              <a:buFont typeface="Arial"/>
              <a:buChar char="•"/>
            </a:pPr>
            <a:r>
              <a:rPr lang="en-US" sz="3300">
                <a:solidFill>
                  <a:srgbClr val="FFFFFF"/>
                </a:solidFill>
                <a:latin typeface="Forum"/>
              </a:rPr>
              <a:t>Resurfacing of Runway (Tender cost=46.32 Crores)</a:t>
            </a:r>
          </a:p>
          <a:p>
            <a:pPr marL="712470" lvl="1" indent="-356235">
              <a:lnSpc>
                <a:spcPts val="4620"/>
              </a:lnSpc>
              <a:buFont typeface="Arial"/>
              <a:buChar char="•"/>
            </a:pPr>
            <a:r>
              <a:rPr lang="en-US" sz="3300">
                <a:solidFill>
                  <a:srgbClr val="FFFFFF"/>
                </a:solidFill>
                <a:latin typeface="Forum"/>
              </a:rPr>
              <a:t>Expansion of Turn Pad (8.11 crores)</a:t>
            </a:r>
          </a:p>
          <a:p>
            <a:pPr marL="712470" lvl="1" indent="-356235">
              <a:lnSpc>
                <a:spcPts val="4620"/>
              </a:lnSpc>
              <a:buFont typeface="Arial"/>
              <a:buChar char="•"/>
            </a:pPr>
            <a:r>
              <a:rPr lang="en-US" sz="3300">
                <a:solidFill>
                  <a:srgbClr val="FFFFFF"/>
                </a:solidFill>
                <a:latin typeface="Forum"/>
              </a:rPr>
              <a:t>New Domestic Departure Terminal Building (100.36 crores)</a:t>
            </a:r>
          </a:p>
          <a:p>
            <a:pPr marL="712470" lvl="1" indent="-356235">
              <a:lnSpc>
                <a:spcPts val="4620"/>
              </a:lnSpc>
              <a:buFont typeface="Arial"/>
              <a:buChar char="•"/>
            </a:pPr>
            <a:r>
              <a:rPr lang="en-US" sz="3300">
                <a:solidFill>
                  <a:srgbClr val="FFFFFF"/>
                </a:solidFill>
                <a:latin typeface="Forum"/>
              </a:rPr>
              <a:t>Approach Road (3.15 crores)</a:t>
            </a:r>
          </a:p>
        </p:txBody>
      </p:sp>
      <p:sp>
        <p:nvSpPr>
          <p:cNvPr id="4" name="TextBox 4"/>
          <p:cNvSpPr txBox="1"/>
          <p:nvPr/>
        </p:nvSpPr>
        <p:spPr>
          <a:xfrm>
            <a:off x="665559" y="7165364"/>
            <a:ext cx="11814870" cy="2968625"/>
          </a:xfrm>
          <a:prstGeom prst="rect">
            <a:avLst/>
          </a:prstGeom>
        </p:spPr>
        <p:txBody>
          <a:bodyPr lIns="0" tIns="0" rIns="0" bIns="0" rtlCol="0" anchor="t">
            <a:spAutoFit/>
          </a:bodyPr>
          <a:lstStyle/>
          <a:p>
            <a:pPr>
              <a:lnSpc>
                <a:spcPts val="5179"/>
              </a:lnSpc>
            </a:pPr>
            <a:r>
              <a:rPr lang="en-US" sz="3699">
                <a:solidFill>
                  <a:srgbClr val="FFFFFF"/>
                </a:solidFill>
                <a:latin typeface="Forum"/>
              </a:rPr>
              <a:t>PLANNING</a:t>
            </a:r>
          </a:p>
          <a:p>
            <a:pPr marL="712470" lvl="1" indent="-356235">
              <a:lnSpc>
                <a:spcPts val="4620"/>
              </a:lnSpc>
              <a:buFont typeface="Arial"/>
              <a:buChar char="•"/>
            </a:pPr>
            <a:r>
              <a:rPr lang="en-US" sz="3300">
                <a:solidFill>
                  <a:srgbClr val="FFFFFF"/>
                </a:solidFill>
                <a:latin typeface="Forum"/>
              </a:rPr>
              <a:t>Construction of New Integrated Cargo Complex (40 crores)</a:t>
            </a:r>
          </a:p>
          <a:p>
            <a:pPr marL="712470" lvl="1" indent="-356235">
              <a:lnSpc>
                <a:spcPts val="4620"/>
              </a:lnSpc>
              <a:buFont typeface="Arial"/>
              <a:buChar char="•"/>
            </a:pPr>
            <a:r>
              <a:rPr lang="en-US" sz="3300">
                <a:solidFill>
                  <a:srgbClr val="FFFFFF"/>
                </a:solidFill>
                <a:latin typeface="Forum"/>
              </a:rPr>
              <a:t>Construction of Administrative block (40 crores)</a:t>
            </a:r>
          </a:p>
          <a:p>
            <a:pPr marL="712470" lvl="1" indent="-356235">
              <a:lnSpc>
                <a:spcPts val="4620"/>
              </a:lnSpc>
              <a:buFont typeface="Arial"/>
              <a:buChar char="•"/>
            </a:pPr>
            <a:r>
              <a:rPr lang="en-US" sz="3300">
                <a:solidFill>
                  <a:srgbClr val="FFFFFF"/>
                </a:solidFill>
                <a:latin typeface="Forum"/>
              </a:rPr>
              <a:t>Construction of Technical Block Cum Control Tower (67.61 crores)</a:t>
            </a:r>
          </a:p>
          <a:p>
            <a:pPr marL="712470" lvl="1" indent="-356235">
              <a:lnSpc>
                <a:spcPts val="4620"/>
              </a:lnSpc>
              <a:buFont typeface="Arial"/>
              <a:buChar char="•"/>
            </a:pPr>
            <a:r>
              <a:rPr lang="en-US" sz="3300">
                <a:solidFill>
                  <a:srgbClr val="FFFFFF"/>
                </a:solidFill>
                <a:latin typeface="Forum"/>
              </a:rPr>
              <a:t>Construction of Boundary wall-Acquired Land (37.28 cores)</a:t>
            </a:r>
          </a:p>
        </p:txBody>
      </p:sp>
      <p:pic>
        <p:nvPicPr>
          <p:cNvPr id="5" name="Picture 5"/>
          <p:cNvPicPr>
            <a:picLocks noChangeAspect="1"/>
          </p:cNvPicPr>
          <p:nvPr/>
        </p:nvPicPr>
        <p:blipFill>
          <a:blip r:embed="rId2"/>
          <a:srcRect/>
          <a:stretch>
            <a:fillRect/>
          </a:stretch>
        </p:blipFill>
        <p:spPr>
          <a:xfrm rot="10314521">
            <a:off x="13769768" y="-1093924"/>
            <a:ext cx="7672032" cy="1247484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l="15917" t="13147" r="8690" b="7223"/>
          <a:stretch>
            <a:fillRect/>
          </a:stretch>
        </p:blipFill>
        <p:spPr>
          <a:xfrm>
            <a:off x="2993336" y="5143500"/>
            <a:ext cx="5432071" cy="4947550"/>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206" t="3205" b="33752"/>
          <a:stretch>
            <a:fillRect/>
          </a:stretch>
        </p:blipFill>
        <p:spPr>
          <a:xfrm rot="-5473855">
            <a:off x="1259869" y="6019916"/>
            <a:ext cx="5691284" cy="3086171"/>
          </a:xfrm>
          <a:prstGeom prst="rect">
            <a:avLst/>
          </a:prstGeom>
        </p:spPr>
      </p:pic>
      <p:pic>
        <p:nvPicPr>
          <p:cNvPr id="5" name="Picture 5"/>
          <p:cNvPicPr>
            <a:picLocks noChangeAspect="1"/>
          </p:cNvPicPr>
          <p:nvPr/>
        </p:nvPicPr>
        <p:blipFill>
          <a:blip r:embed="rId6"/>
          <a:srcRect l="6712" t="8055" r="7048" b="15305"/>
          <a:stretch>
            <a:fillRect/>
          </a:stretch>
        </p:blipFill>
        <p:spPr>
          <a:xfrm>
            <a:off x="11359636" y="3646879"/>
            <a:ext cx="6090164" cy="4510220"/>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
        <p:nvSpPr>
          <p:cNvPr id="6" name="TextBox 6"/>
          <p:cNvSpPr txBox="1"/>
          <p:nvPr/>
        </p:nvSpPr>
        <p:spPr>
          <a:xfrm>
            <a:off x="5031470" y="171450"/>
            <a:ext cx="8225061" cy="1543050"/>
          </a:xfrm>
          <a:prstGeom prst="rect">
            <a:avLst/>
          </a:prstGeom>
        </p:spPr>
        <p:txBody>
          <a:bodyPr lIns="0" tIns="0" rIns="0" bIns="0" rtlCol="0" anchor="t">
            <a:spAutoFit/>
          </a:bodyPr>
          <a:lstStyle/>
          <a:p>
            <a:pPr algn="ctr">
              <a:lnSpc>
                <a:spcPts val="12599"/>
              </a:lnSpc>
              <a:spcBef>
                <a:spcPct val="0"/>
              </a:spcBef>
            </a:pPr>
            <a:r>
              <a:rPr lang="en-US" sz="9000" dirty="0">
                <a:solidFill>
                  <a:srgbClr val="FFFFFF"/>
                </a:solidFill>
                <a:latin typeface="Forum"/>
              </a:rPr>
              <a:t>STAFF QUARTERS</a:t>
            </a:r>
          </a:p>
        </p:txBody>
      </p:sp>
      <p:sp>
        <p:nvSpPr>
          <p:cNvPr id="7" name="TextBox 7"/>
          <p:cNvSpPr txBox="1"/>
          <p:nvPr/>
        </p:nvSpPr>
        <p:spPr>
          <a:xfrm>
            <a:off x="1028700" y="2214114"/>
            <a:ext cx="9023747" cy="2272030"/>
          </a:xfrm>
          <a:prstGeom prst="rect">
            <a:avLst/>
          </a:prstGeom>
        </p:spPr>
        <p:txBody>
          <a:bodyPr lIns="0" tIns="0" rIns="0" bIns="0" rtlCol="0" anchor="t">
            <a:spAutoFit/>
          </a:bodyPr>
          <a:lstStyle/>
          <a:p>
            <a:pPr marL="928369" lvl="1" indent="-464185">
              <a:lnSpc>
                <a:spcPts val="6019"/>
              </a:lnSpc>
              <a:buFont typeface="Arial"/>
              <a:buChar char="•"/>
            </a:pPr>
            <a:r>
              <a:rPr lang="en-US" sz="4299">
                <a:solidFill>
                  <a:srgbClr val="FFFFFF"/>
                </a:solidFill>
                <a:latin typeface="Forum"/>
              </a:rPr>
              <a:t>Project value   –  43.8 crs</a:t>
            </a:r>
          </a:p>
          <a:p>
            <a:pPr marL="928369" lvl="1" indent="-464185">
              <a:lnSpc>
                <a:spcPts val="6019"/>
              </a:lnSpc>
              <a:buFont typeface="Arial"/>
              <a:buChar char="•"/>
            </a:pPr>
            <a:r>
              <a:rPr lang="en-US" sz="4299">
                <a:solidFill>
                  <a:srgbClr val="FFFFFF"/>
                </a:solidFill>
                <a:latin typeface="Forum"/>
              </a:rPr>
              <a:t>Capacity    –  120 quarters</a:t>
            </a:r>
          </a:p>
          <a:p>
            <a:pPr marL="928369" lvl="1" indent="-464185">
              <a:lnSpc>
                <a:spcPts val="6019"/>
              </a:lnSpc>
              <a:buFont typeface="Arial"/>
              <a:buChar char="•"/>
            </a:pPr>
            <a:r>
              <a:rPr lang="en-US" sz="4299">
                <a:solidFill>
                  <a:srgbClr val="FFFFFF"/>
                </a:solidFill>
                <a:latin typeface="Forum"/>
              </a:rPr>
              <a:t>Hostel block   –  12 quarters </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206" t="3205" b="33752"/>
          <a:stretch>
            <a:fillRect/>
          </a:stretch>
        </p:blipFill>
        <p:spPr>
          <a:xfrm rot="-5473855">
            <a:off x="9450640" y="4548526"/>
            <a:ext cx="5691284" cy="30861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3"/>
          <a:srcRect/>
          <a:stretch>
            <a:fillRect/>
          </a:stretch>
        </p:blipFill>
        <p:spPr>
          <a:xfrm rot="5400000">
            <a:off x="12195199" y="4791795"/>
            <a:ext cx="7776569" cy="6794777"/>
          </a:xfrm>
          <a:prstGeom prst="rect">
            <a:avLst/>
          </a:prstGeom>
        </p:spPr>
      </p:pic>
      <p:graphicFrame>
        <p:nvGraphicFramePr>
          <p:cNvPr id="54" name="Table 53">
            <a:extLst>
              <a:ext uri="{FF2B5EF4-FFF2-40B4-BE49-F238E27FC236}">
                <a16:creationId xmlns:a16="http://schemas.microsoft.com/office/drawing/2014/main" id="{2EDB6BEB-4799-BAC8-3585-086EE45FD2E5}"/>
              </a:ext>
            </a:extLst>
          </p:cNvPr>
          <p:cNvGraphicFramePr>
            <a:graphicFrameLocks noGrp="1"/>
          </p:cNvGraphicFramePr>
          <p:nvPr>
            <p:extLst>
              <p:ext uri="{D42A27DB-BD31-4B8C-83A1-F6EECF244321}">
                <p14:modId xmlns:p14="http://schemas.microsoft.com/office/powerpoint/2010/main" val="774714922"/>
              </p:ext>
            </p:extLst>
          </p:nvPr>
        </p:nvGraphicFramePr>
        <p:xfrm>
          <a:off x="2209799" y="2095500"/>
          <a:ext cx="12039601" cy="5505454"/>
        </p:xfrm>
        <a:graphic>
          <a:graphicData uri="http://schemas.openxmlformats.org/drawingml/2006/table">
            <a:tbl>
              <a:tblPr/>
              <a:tblGrid>
                <a:gridCol w="6073263">
                  <a:extLst>
                    <a:ext uri="{9D8B030D-6E8A-4147-A177-3AD203B41FA5}">
                      <a16:colId xmlns:a16="http://schemas.microsoft.com/office/drawing/2014/main" val="1601537147"/>
                    </a:ext>
                  </a:extLst>
                </a:gridCol>
                <a:gridCol w="2598243">
                  <a:extLst>
                    <a:ext uri="{9D8B030D-6E8A-4147-A177-3AD203B41FA5}">
                      <a16:colId xmlns:a16="http://schemas.microsoft.com/office/drawing/2014/main" val="537964713"/>
                    </a:ext>
                  </a:extLst>
                </a:gridCol>
                <a:gridCol w="3368095">
                  <a:extLst>
                    <a:ext uri="{9D8B030D-6E8A-4147-A177-3AD203B41FA5}">
                      <a16:colId xmlns:a16="http://schemas.microsoft.com/office/drawing/2014/main" val="923810283"/>
                    </a:ext>
                  </a:extLst>
                </a:gridCol>
              </a:tblGrid>
              <a:tr h="883920">
                <a:tc>
                  <a:txBody>
                    <a:bodyPr/>
                    <a:lstStyle/>
                    <a:p>
                      <a:pPr algn="ctr" fontAlgn="ctr"/>
                      <a:r>
                        <a:rPr lang="en-US" sz="3200" b="1" i="0" u="none" strike="noStrike" dirty="0">
                          <a:solidFill>
                            <a:srgbClr val="92D050"/>
                          </a:solidFill>
                          <a:effectLst/>
                          <a:latin typeface="+mj-lt"/>
                        </a:rPr>
                        <a:t>Financial Year</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3200" b="1" i="0" u="none" strike="noStrike" dirty="0">
                          <a:solidFill>
                            <a:srgbClr val="92D050"/>
                          </a:solidFill>
                          <a:effectLst/>
                          <a:latin typeface="+mj-lt"/>
                        </a:rPr>
                        <a:t>Aircraft</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5107113"/>
                  </a:ext>
                </a:extLst>
              </a:tr>
              <a:tr h="883920">
                <a:tc>
                  <a:txBody>
                    <a:bodyPr/>
                    <a:lstStyle/>
                    <a:p>
                      <a:pPr algn="ctr" fontAlgn="ctr"/>
                      <a:r>
                        <a:rPr lang="en-US" sz="3200" b="1" i="0" u="none" strike="noStrike" dirty="0">
                          <a:solidFill>
                            <a:schemeClr val="bg1"/>
                          </a:solidFill>
                          <a:effectLst/>
                          <a:latin typeface="+mj-lt"/>
                        </a:rPr>
                        <a:t> </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Domestic</a:t>
                      </a: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International</a:t>
                      </a: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8336428"/>
                  </a:ext>
                </a:extLst>
              </a:tr>
              <a:tr h="883920">
                <a:tc>
                  <a:txBody>
                    <a:bodyPr/>
                    <a:lstStyle/>
                    <a:p>
                      <a:pPr algn="ctr" fontAlgn="ctr"/>
                      <a:r>
                        <a:rPr lang="en-US" sz="3200" b="1" i="0" u="none" strike="noStrike" dirty="0">
                          <a:solidFill>
                            <a:schemeClr val="bg1"/>
                          </a:solidFill>
                          <a:effectLst/>
                          <a:latin typeface="+mj-lt"/>
                        </a:rPr>
                        <a:t>April 2019 to March 2020</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21068</a:t>
                      </a: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1947</a:t>
                      </a: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5379472"/>
                  </a:ext>
                </a:extLst>
              </a:tr>
              <a:tr h="883920">
                <a:tc>
                  <a:txBody>
                    <a:bodyPr/>
                    <a:lstStyle/>
                    <a:p>
                      <a:pPr algn="ctr" fontAlgn="ctr"/>
                      <a:r>
                        <a:rPr lang="en-US" sz="3200" b="1" i="0" u="none" strike="noStrike" dirty="0">
                          <a:solidFill>
                            <a:schemeClr val="bg1"/>
                          </a:solidFill>
                          <a:effectLst/>
                          <a:latin typeface="+mj-lt"/>
                        </a:rPr>
                        <a:t>April 2020 to March 2021</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8448</a:t>
                      </a: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250</a:t>
                      </a: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3656668"/>
                  </a:ext>
                </a:extLst>
              </a:tr>
              <a:tr h="883920">
                <a:tc>
                  <a:txBody>
                    <a:bodyPr/>
                    <a:lstStyle/>
                    <a:p>
                      <a:pPr algn="ctr" fontAlgn="ctr"/>
                      <a:r>
                        <a:rPr lang="en-US" sz="3200" b="1" i="0" u="none" strike="noStrike" dirty="0">
                          <a:solidFill>
                            <a:schemeClr val="bg1"/>
                          </a:solidFill>
                          <a:effectLst/>
                          <a:latin typeface="+mj-lt"/>
                        </a:rPr>
                        <a:t>April 2021 to March 2022</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dirty="0">
                        <a:solidFill>
                          <a:schemeClr val="bg1"/>
                        </a:solidFill>
                        <a:effectLst/>
                        <a:latin typeface="+mj-lt"/>
                      </a:endParaRPr>
                    </a:p>
                    <a:p>
                      <a:pPr algn="ctr" fontAlgn="ctr"/>
                      <a:endParaRPr lang="en-US" sz="3200" b="1" i="0" u="none" strike="noStrike" dirty="0">
                        <a:solidFill>
                          <a:schemeClr val="bg1"/>
                        </a:solidFill>
                        <a:effectLst/>
                        <a:latin typeface="+mj-lt"/>
                      </a:endParaRP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dirty="0">
                        <a:solidFill>
                          <a:schemeClr val="bg1"/>
                        </a:solidFill>
                        <a:effectLst/>
                        <a:latin typeface="+mj-lt"/>
                      </a:endParaRP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670321"/>
                  </a:ext>
                </a:extLst>
              </a:tr>
              <a:tr h="88392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3200" b="1" i="0" u="none" strike="noStrike" kern="1200" dirty="0">
                          <a:solidFill>
                            <a:schemeClr val="bg1"/>
                          </a:solidFill>
                          <a:effectLst/>
                          <a:latin typeface="+mj-lt"/>
                          <a:ea typeface="+mn-ea"/>
                          <a:cs typeface="+mn-cs"/>
                        </a:rPr>
                        <a:t>April 2022 to October 2022</a:t>
                      </a:r>
                    </a:p>
                    <a:p>
                      <a:pPr algn="ctr" fontAlgn="ctr"/>
                      <a:endParaRPr lang="en-US" sz="3200" b="1" i="0" u="none" strike="noStrike" kern="1200" dirty="0">
                        <a:solidFill>
                          <a:schemeClr val="bg1"/>
                        </a:solidFill>
                        <a:effectLst/>
                        <a:latin typeface="+mj-lt"/>
                        <a:ea typeface="+mn-ea"/>
                        <a:cs typeface="+mn-cs"/>
                      </a:endParaRP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kern="1200" dirty="0">
                        <a:solidFill>
                          <a:schemeClr val="bg1"/>
                        </a:solidFill>
                        <a:effectLst/>
                        <a:latin typeface="+mj-lt"/>
                        <a:ea typeface="+mn-ea"/>
                        <a:cs typeface="+mn-cs"/>
                      </a:endParaRP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dirty="0">
                        <a:solidFill>
                          <a:schemeClr val="bg1"/>
                        </a:solidFill>
                        <a:effectLst/>
                        <a:latin typeface="+mj-lt"/>
                      </a:endParaRP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4634224"/>
                  </a:ext>
                </a:extLst>
              </a:tr>
            </a:tbl>
          </a:graphicData>
        </a:graphic>
      </p:graphicFrame>
      <p:sp>
        <p:nvSpPr>
          <p:cNvPr id="57" name="TextBox 48">
            <a:extLst>
              <a:ext uri="{FF2B5EF4-FFF2-40B4-BE49-F238E27FC236}">
                <a16:creationId xmlns:a16="http://schemas.microsoft.com/office/drawing/2014/main" id="{2DE402E5-E69C-6A83-A2FA-C34512FADB2F}"/>
              </a:ext>
            </a:extLst>
          </p:cNvPr>
          <p:cNvSpPr txBox="1"/>
          <p:nvPr/>
        </p:nvSpPr>
        <p:spPr>
          <a:xfrm>
            <a:off x="152400" y="422577"/>
            <a:ext cx="18288000" cy="1154162"/>
          </a:xfrm>
          <a:prstGeom prst="rect">
            <a:avLst/>
          </a:prstGeom>
        </p:spPr>
        <p:txBody>
          <a:bodyPr lIns="0" tIns="0" rIns="0" bIns="0" rtlCol="0" anchor="t">
            <a:spAutoFit/>
          </a:bodyPr>
          <a:lstStyle/>
          <a:p>
            <a:pPr algn="ctr">
              <a:lnSpc>
                <a:spcPts val="9000"/>
              </a:lnSpc>
            </a:pPr>
            <a:r>
              <a:rPr lang="en-US" sz="8000" b="1" dirty="0">
                <a:solidFill>
                  <a:schemeClr val="bg1"/>
                </a:solidFill>
                <a:latin typeface="Forum"/>
              </a:rPr>
              <a:t>Aircraft Movement at Coimbatore airport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139612">
            <a:off x="-4580043" y="2970958"/>
            <a:ext cx="11768073" cy="10723657"/>
          </a:xfrm>
          <a:prstGeom prst="rect">
            <a:avLst/>
          </a:prstGeom>
        </p:spPr>
      </p:pic>
      <p:pic>
        <p:nvPicPr>
          <p:cNvPr id="3" name="Picture 3"/>
          <p:cNvPicPr>
            <a:picLocks noChangeAspect="1"/>
          </p:cNvPicPr>
          <p:nvPr/>
        </p:nvPicPr>
        <p:blipFill>
          <a:blip r:embed="rId3"/>
          <a:srcRect l="13543" t="13980" r="10157" b="12815"/>
          <a:stretch>
            <a:fillRect/>
          </a:stretch>
        </p:blipFill>
        <p:spPr>
          <a:xfrm>
            <a:off x="2486222" y="4218422"/>
            <a:ext cx="5821734" cy="4427209"/>
          </a:xfrm>
          <a:prstGeom prst="rect">
            <a:avLst/>
          </a:prstGeom>
        </p:spPr>
      </p:pic>
      <p:pic>
        <p:nvPicPr>
          <p:cNvPr id="4" name="Picture 4"/>
          <p:cNvPicPr>
            <a:picLocks noChangeAspect="1"/>
          </p:cNvPicPr>
          <p:nvPr/>
        </p:nvPicPr>
        <p:blipFill>
          <a:blip r:embed="rId4"/>
          <a:srcRect/>
          <a:stretch>
            <a:fillRect/>
          </a:stretch>
        </p:blipFill>
        <p:spPr>
          <a:xfrm rot="7235579">
            <a:off x="14897783" y="3282926"/>
            <a:ext cx="6151626" cy="8229600"/>
          </a:xfrm>
          <a:prstGeom prst="rect">
            <a:avLst/>
          </a:prstGeom>
        </p:spPr>
      </p:pic>
      <p:pic>
        <p:nvPicPr>
          <p:cNvPr id="5" name="Picture 5"/>
          <p:cNvPicPr>
            <a:picLocks noChangeAspect="1"/>
          </p:cNvPicPr>
          <p:nvPr/>
        </p:nvPicPr>
        <p:blipFill>
          <a:blip r:embed="rId5"/>
          <a:srcRect l="11518" t="11653" r="12565" b="10041"/>
          <a:stretch>
            <a:fillRect/>
          </a:stretch>
        </p:blipFill>
        <p:spPr>
          <a:xfrm>
            <a:off x="10655048" y="4218422"/>
            <a:ext cx="4776958" cy="4427209"/>
          </a:xfrm>
          <a:prstGeom prst="rect">
            <a:avLst/>
          </a:prstGeom>
        </p:spPr>
      </p:pic>
      <p:sp>
        <p:nvSpPr>
          <p:cNvPr id="6" name="TextBox 6"/>
          <p:cNvSpPr txBox="1"/>
          <p:nvPr/>
        </p:nvSpPr>
        <p:spPr>
          <a:xfrm>
            <a:off x="3243821" y="171450"/>
            <a:ext cx="11800359" cy="15430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RENOVATION OF TOILET</a:t>
            </a:r>
          </a:p>
        </p:txBody>
      </p:sp>
      <p:sp>
        <p:nvSpPr>
          <p:cNvPr id="7" name="TextBox 7"/>
          <p:cNvSpPr txBox="1"/>
          <p:nvPr/>
        </p:nvSpPr>
        <p:spPr>
          <a:xfrm>
            <a:off x="1028700" y="1814138"/>
            <a:ext cx="11559778" cy="1510030"/>
          </a:xfrm>
          <a:prstGeom prst="rect">
            <a:avLst/>
          </a:prstGeom>
        </p:spPr>
        <p:txBody>
          <a:bodyPr lIns="0" tIns="0" rIns="0" bIns="0" rtlCol="0" anchor="t">
            <a:spAutoFit/>
          </a:bodyPr>
          <a:lstStyle/>
          <a:p>
            <a:pPr marL="928369" lvl="1" indent="-464185">
              <a:lnSpc>
                <a:spcPts val="6019"/>
              </a:lnSpc>
              <a:buFont typeface="Arial"/>
              <a:buChar char="•"/>
            </a:pPr>
            <a:r>
              <a:rPr lang="en-US" sz="4299">
                <a:solidFill>
                  <a:srgbClr val="FFFFFF"/>
                </a:solidFill>
                <a:latin typeface="Forum"/>
              </a:rPr>
              <a:t>Project value – 1.80 crs</a:t>
            </a:r>
          </a:p>
          <a:p>
            <a:pPr marL="928369" lvl="1" indent="-464185">
              <a:lnSpc>
                <a:spcPts val="6019"/>
              </a:lnSpc>
              <a:buFont typeface="Arial"/>
              <a:buChar char="•"/>
            </a:pPr>
            <a:r>
              <a:rPr lang="en-US" sz="4299">
                <a:solidFill>
                  <a:srgbClr val="FFFFFF"/>
                </a:solidFill>
                <a:latin typeface="Forum"/>
              </a:rPr>
              <a:t>Area - CHK IN, Arrival, SHA (GF &amp; FF), Departure </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206" t="3205" b="33752"/>
          <a:stretch>
            <a:fillRect/>
          </a:stretch>
        </p:blipFill>
        <p:spPr>
          <a:xfrm rot="-10800000">
            <a:off x="1828736" y="5291506"/>
            <a:ext cx="7315264" cy="3966794"/>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206" t="3205" b="33752"/>
          <a:stretch>
            <a:fillRect/>
          </a:stretch>
        </p:blipFill>
        <p:spPr>
          <a:xfrm rot="-10800000">
            <a:off x="9944036" y="5291506"/>
            <a:ext cx="7315264" cy="396679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85584" y="6629400"/>
            <a:ext cx="6151626" cy="82296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206" t="3205" b="33752"/>
          <a:stretch>
            <a:fillRect/>
          </a:stretch>
        </p:blipFill>
        <p:spPr>
          <a:xfrm rot="-10800000">
            <a:off x="1402086" y="4817024"/>
            <a:ext cx="7315264" cy="3966794"/>
          </a:xfrm>
          <a:prstGeom prst="rect">
            <a:avLst/>
          </a:prstGeom>
        </p:spPr>
      </p:pic>
      <p:pic>
        <p:nvPicPr>
          <p:cNvPr id="4" name="Picture 4"/>
          <p:cNvPicPr>
            <a:picLocks noChangeAspect="1"/>
          </p:cNvPicPr>
          <p:nvPr/>
        </p:nvPicPr>
        <p:blipFill>
          <a:blip r:embed="rId5"/>
          <a:srcRect b="50269"/>
          <a:stretch>
            <a:fillRect/>
          </a:stretch>
        </p:blipFill>
        <p:spPr>
          <a:xfrm rot="-5400000">
            <a:off x="2391192" y="2755132"/>
            <a:ext cx="5337051" cy="5720080"/>
          </a:xfrm>
          <a:prstGeom prst="rect">
            <a:avLst/>
          </a:prstGeom>
        </p:spPr>
      </p:pic>
      <p:pic>
        <p:nvPicPr>
          <p:cNvPr id="5" name="Picture 5"/>
          <p:cNvPicPr>
            <a:picLocks noChangeAspect="1"/>
          </p:cNvPicPr>
          <p:nvPr/>
        </p:nvPicPr>
        <p:blipFill>
          <a:blip r:embed="rId6"/>
          <a:srcRect l="5444" r="1719" b="51917"/>
          <a:stretch>
            <a:fillRect/>
          </a:stretch>
        </p:blipFill>
        <p:spPr>
          <a:xfrm>
            <a:off x="10163647" y="3030328"/>
            <a:ext cx="7678742" cy="5169687"/>
          </a:xfrm>
          <a:prstGeom prst="rect">
            <a:avLst/>
          </a:prstGeom>
        </p:spPr>
      </p:pic>
      <p:sp>
        <p:nvSpPr>
          <p:cNvPr id="6" name="TextBox 6"/>
          <p:cNvSpPr txBox="1"/>
          <p:nvPr/>
        </p:nvSpPr>
        <p:spPr>
          <a:xfrm>
            <a:off x="0" y="72948"/>
            <a:ext cx="18577176" cy="1543050"/>
          </a:xfrm>
          <a:prstGeom prst="rect">
            <a:avLst/>
          </a:prstGeom>
        </p:spPr>
        <p:txBody>
          <a:bodyPr lIns="0" tIns="0" rIns="0" bIns="0" rtlCol="0" anchor="t">
            <a:spAutoFit/>
          </a:bodyPr>
          <a:lstStyle/>
          <a:p>
            <a:pPr algn="ctr">
              <a:lnSpc>
                <a:spcPts val="12599"/>
              </a:lnSpc>
              <a:spcBef>
                <a:spcPct val="0"/>
              </a:spcBef>
            </a:pPr>
            <a:r>
              <a:rPr lang="en-US" sz="9000">
                <a:solidFill>
                  <a:srgbClr val="3D7692"/>
                </a:solidFill>
                <a:latin typeface="Forum"/>
              </a:rPr>
              <a:t>PROVISION OF GI SHEET ROOFING</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206" t="3205" b="33752"/>
          <a:stretch>
            <a:fillRect/>
          </a:stretch>
        </p:blipFill>
        <p:spPr>
          <a:xfrm rot="-10800000">
            <a:off x="9700468" y="4817024"/>
            <a:ext cx="7315264" cy="3966794"/>
          </a:xfrm>
          <a:prstGeom prst="rect">
            <a:avLst/>
          </a:prstGeom>
        </p:spPr>
      </p:pic>
      <p:pic>
        <p:nvPicPr>
          <p:cNvPr id="8" name="Picture 8"/>
          <p:cNvPicPr>
            <a:picLocks noChangeAspect="1"/>
          </p:cNvPicPr>
          <p:nvPr/>
        </p:nvPicPr>
        <p:blipFill>
          <a:blip r:embed="rId2"/>
          <a:srcRect/>
          <a:stretch>
            <a:fillRect/>
          </a:stretch>
        </p:blipFill>
        <p:spPr>
          <a:xfrm rot="7235579">
            <a:off x="13457552" y="-2690177"/>
            <a:ext cx="6151626" cy="8229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85584" y="6629400"/>
            <a:ext cx="6151626" cy="8229600"/>
          </a:xfrm>
          <a:prstGeom prst="rect">
            <a:avLst/>
          </a:prstGeom>
        </p:spPr>
      </p:pic>
      <p:pic>
        <p:nvPicPr>
          <p:cNvPr id="3" name="Picture 3"/>
          <p:cNvPicPr>
            <a:picLocks noChangeAspect="1"/>
          </p:cNvPicPr>
          <p:nvPr/>
        </p:nvPicPr>
        <p:blipFill>
          <a:blip r:embed="rId3"/>
          <a:srcRect l="3661" t="6456" r="3356" b="8599"/>
          <a:stretch>
            <a:fillRect/>
          </a:stretch>
        </p:blipFill>
        <p:spPr>
          <a:xfrm>
            <a:off x="1659861" y="4268615"/>
            <a:ext cx="7223408" cy="4989685"/>
          </a:xfrm>
          <a:prstGeom prst="rect">
            <a:avLst/>
          </a:prstGeom>
        </p:spPr>
      </p:pic>
      <p:pic>
        <p:nvPicPr>
          <p:cNvPr id="4" name="Picture 4"/>
          <p:cNvPicPr>
            <a:picLocks noChangeAspect="1"/>
          </p:cNvPicPr>
          <p:nvPr/>
        </p:nvPicPr>
        <p:blipFill>
          <a:blip r:embed="rId2"/>
          <a:srcRect/>
          <a:stretch>
            <a:fillRect/>
          </a:stretch>
        </p:blipFill>
        <p:spPr>
          <a:xfrm rot="7235579">
            <a:off x="13457552" y="-2690177"/>
            <a:ext cx="6151626" cy="8229600"/>
          </a:xfrm>
          <a:prstGeom prst="rect">
            <a:avLst/>
          </a:prstGeom>
        </p:spPr>
      </p:pic>
      <p:pic>
        <p:nvPicPr>
          <p:cNvPr id="5" name="Picture 5"/>
          <p:cNvPicPr>
            <a:picLocks noChangeAspect="1"/>
          </p:cNvPicPr>
          <p:nvPr/>
        </p:nvPicPr>
        <p:blipFill>
          <a:blip r:embed="rId4"/>
          <a:srcRect l="5522" t="6456" r="6014" b="8599"/>
          <a:stretch>
            <a:fillRect/>
          </a:stretch>
        </p:blipFill>
        <p:spPr>
          <a:xfrm>
            <a:off x="10424387" y="4268615"/>
            <a:ext cx="6834913" cy="4989685"/>
          </a:xfrm>
          <a:prstGeom prst="rect">
            <a:avLst/>
          </a:prstGeom>
        </p:spPr>
      </p:pic>
      <p:sp>
        <p:nvSpPr>
          <p:cNvPr id="6" name="TextBox 6"/>
          <p:cNvSpPr txBox="1"/>
          <p:nvPr/>
        </p:nvSpPr>
        <p:spPr>
          <a:xfrm>
            <a:off x="3267224" y="171450"/>
            <a:ext cx="11753552" cy="1543050"/>
          </a:xfrm>
          <a:prstGeom prst="rect">
            <a:avLst/>
          </a:prstGeom>
        </p:spPr>
        <p:txBody>
          <a:bodyPr lIns="0" tIns="0" rIns="0" bIns="0" rtlCol="0" anchor="t">
            <a:spAutoFit/>
          </a:bodyPr>
          <a:lstStyle/>
          <a:p>
            <a:pPr algn="ctr">
              <a:lnSpc>
                <a:spcPts val="12599"/>
              </a:lnSpc>
              <a:spcBef>
                <a:spcPct val="0"/>
              </a:spcBef>
            </a:pPr>
            <a:r>
              <a:rPr lang="en-US" sz="9000">
                <a:solidFill>
                  <a:srgbClr val="3D7692"/>
                </a:solidFill>
                <a:latin typeface="Forum"/>
              </a:rPr>
              <a:t>EXPANSION OF APRON   </a:t>
            </a:r>
          </a:p>
        </p:txBody>
      </p:sp>
      <p:sp>
        <p:nvSpPr>
          <p:cNvPr id="7" name="TextBox 7"/>
          <p:cNvSpPr txBox="1"/>
          <p:nvPr/>
        </p:nvSpPr>
        <p:spPr>
          <a:xfrm>
            <a:off x="1028700" y="1761467"/>
            <a:ext cx="11753552" cy="1510030"/>
          </a:xfrm>
          <a:prstGeom prst="rect">
            <a:avLst/>
          </a:prstGeom>
        </p:spPr>
        <p:txBody>
          <a:bodyPr lIns="0" tIns="0" rIns="0" bIns="0" rtlCol="0" anchor="t">
            <a:spAutoFit/>
          </a:bodyPr>
          <a:lstStyle/>
          <a:p>
            <a:pPr marL="928369" lvl="1" indent="-464185">
              <a:lnSpc>
                <a:spcPts val="6019"/>
              </a:lnSpc>
              <a:buFont typeface="Arial"/>
              <a:buChar char="•"/>
            </a:pPr>
            <a:r>
              <a:rPr lang="en-US" sz="4299">
                <a:solidFill>
                  <a:srgbClr val="3D7692"/>
                </a:solidFill>
                <a:latin typeface="Forum"/>
              </a:rPr>
              <a:t>Project value – 23.0 Crs</a:t>
            </a:r>
          </a:p>
          <a:p>
            <a:pPr marL="928369" lvl="1" indent="-464185">
              <a:lnSpc>
                <a:spcPts val="6019"/>
              </a:lnSpc>
              <a:buFont typeface="Arial"/>
              <a:buChar char="•"/>
            </a:pPr>
            <a:r>
              <a:rPr lang="en-US" sz="4299">
                <a:solidFill>
                  <a:srgbClr val="3D7692"/>
                </a:solidFill>
                <a:latin typeface="Forum"/>
              </a:rPr>
              <a:t>No of bays – 7 nos</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9206" t="3205" b="33752"/>
          <a:stretch>
            <a:fillRect/>
          </a:stretch>
        </p:blipFill>
        <p:spPr>
          <a:xfrm rot="-10800000">
            <a:off x="1028700" y="5678832"/>
            <a:ext cx="7955239" cy="4313829"/>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9206" t="3205" b="33752"/>
          <a:stretch>
            <a:fillRect/>
          </a:stretch>
        </p:blipFill>
        <p:spPr>
          <a:xfrm rot="-10800000">
            <a:off x="9864224" y="5678832"/>
            <a:ext cx="7955239" cy="431382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710" t="4134" r="4710" b="2630"/>
          <a:stretch>
            <a:fillRect/>
          </a:stretch>
        </p:blipFill>
        <p:spPr>
          <a:xfrm>
            <a:off x="10773943" y="2628712"/>
            <a:ext cx="6837504" cy="5880178"/>
          </a:xfrm>
          <a:prstGeom prst="rect">
            <a:avLst/>
          </a:prstGeom>
        </p:spPr>
      </p:pic>
      <p:pic>
        <p:nvPicPr>
          <p:cNvPr id="3" name="Picture 3"/>
          <p:cNvPicPr>
            <a:picLocks noChangeAspect="1"/>
          </p:cNvPicPr>
          <p:nvPr/>
        </p:nvPicPr>
        <p:blipFill>
          <a:blip r:embed="rId3"/>
          <a:srcRect/>
          <a:stretch>
            <a:fillRect/>
          </a:stretch>
        </p:blipFill>
        <p:spPr>
          <a:xfrm rot="3139612">
            <a:off x="-4580043" y="2970958"/>
            <a:ext cx="11768073" cy="10723657"/>
          </a:xfrm>
          <a:prstGeom prst="rect">
            <a:avLst/>
          </a:prstGeom>
        </p:spPr>
      </p:pic>
      <p:sp>
        <p:nvSpPr>
          <p:cNvPr id="4" name="TextBox 4"/>
          <p:cNvSpPr txBox="1"/>
          <p:nvPr/>
        </p:nvSpPr>
        <p:spPr>
          <a:xfrm>
            <a:off x="1690828" y="-18172"/>
            <a:ext cx="12867903" cy="15430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RESURFACING OF RUNWAY</a:t>
            </a:r>
          </a:p>
        </p:txBody>
      </p:sp>
      <p:sp>
        <p:nvSpPr>
          <p:cNvPr id="5" name="TextBox 5"/>
          <p:cNvSpPr txBox="1"/>
          <p:nvPr/>
        </p:nvSpPr>
        <p:spPr>
          <a:xfrm>
            <a:off x="175400" y="1424474"/>
            <a:ext cx="5920011" cy="1510030"/>
          </a:xfrm>
          <a:prstGeom prst="rect">
            <a:avLst/>
          </a:prstGeom>
        </p:spPr>
        <p:txBody>
          <a:bodyPr lIns="0" tIns="0" rIns="0" bIns="0" rtlCol="0" anchor="t">
            <a:spAutoFit/>
          </a:bodyPr>
          <a:lstStyle/>
          <a:p>
            <a:pPr>
              <a:lnSpc>
                <a:spcPts val="6019"/>
              </a:lnSpc>
              <a:spcBef>
                <a:spcPct val="0"/>
              </a:spcBef>
            </a:pPr>
            <a:r>
              <a:rPr lang="en-US" sz="4299">
                <a:solidFill>
                  <a:srgbClr val="FFFFFF"/>
                </a:solidFill>
                <a:latin typeface="Forum"/>
              </a:rPr>
              <a:t>Project value – 46.32Crs     </a:t>
            </a:r>
          </a:p>
          <a:p>
            <a:pPr>
              <a:lnSpc>
                <a:spcPts val="6019"/>
              </a:lnSpc>
              <a:spcBef>
                <a:spcPct val="0"/>
              </a:spcBef>
            </a:pPr>
            <a:r>
              <a:rPr lang="en-US" sz="4299">
                <a:solidFill>
                  <a:srgbClr val="FFFFFF"/>
                </a:solidFill>
                <a:latin typeface="Forum"/>
              </a:rPr>
              <a:t>Area -  Runway</a:t>
            </a:r>
          </a:p>
        </p:txBody>
      </p:sp>
      <p:sp>
        <p:nvSpPr>
          <p:cNvPr id="6" name="TextBox 6"/>
          <p:cNvSpPr txBox="1"/>
          <p:nvPr/>
        </p:nvSpPr>
        <p:spPr>
          <a:xfrm>
            <a:off x="175400" y="3033513"/>
            <a:ext cx="9835302" cy="3839845"/>
          </a:xfrm>
          <a:prstGeom prst="rect">
            <a:avLst/>
          </a:prstGeom>
        </p:spPr>
        <p:txBody>
          <a:bodyPr lIns="0" tIns="0" rIns="0" bIns="0" rtlCol="0" anchor="t">
            <a:spAutoFit/>
          </a:bodyPr>
          <a:lstStyle/>
          <a:p>
            <a:pPr>
              <a:lnSpc>
                <a:spcPts val="6439"/>
              </a:lnSpc>
              <a:spcBef>
                <a:spcPct val="0"/>
              </a:spcBef>
            </a:pPr>
            <a:r>
              <a:rPr lang="en-US" sz="4599">
                <a:solidFill>
                  <a:srgbClr val="FFFFFF"/>
                </a:solidFill>
                <a:latin typeface="Forum"/>
              </a:rPr>
              <a:t>Flexible Portion of Runway``</a:t>
            </a:r>
          </a:p>
          <a:p>
            <a:pPr marL="928369" lvl="1" indent="-464185">
              <a:lnSpc>
                <a:spcPts val="6019"/>
              </a:lnSpc>
              <a:buFont typeface="Arial"/>
              <a:buChar char="•"/>
            </a:pPr>
            <a:r>
              <a:rPr lang="en-US" sz="4299">
                <a:solidFill>
                  <a:srgbClr val="FFFFFF"/>
                </a:solidFill>
                <a:latin typeface="Forum"/>
              </a:rPr>
              <a:t>Severe Localized damages</a:t>
            </a:r>
          </a:p>
          <a:p>
            <a:pPr marL="928369" lvl="1" indent="-464185">
              <a:lnSpc>
                <a:spcPts val="6019"/>
              </a:lnSpc>
              <a:buFont typeface="Arial"/>
              <a:buChar char="•"/>
            </a:pPr>
            <a:r>
              <a:rPr lang="en-US" sz="4299">
                <a:solidFill>
                  <a:srgbClr val="FFFFFF"/>
                </a:solidFill>
                <a:latin typeface="Forum"/>
              </a:rPr>
              <a:t>Stripping of bitumen observed</a:t>
            </a:r>
          </a:p>
          <a:p>
            <a:pPr marL="928369" lvl="1" indent="-464185">
              <a:lnSpc>
                <a:spcPts val="6019"/>
              </a:lnSpc>
              <a:buFont typeface="Arial"/>
              <a:buChar char="•"/>
            </a:pPr>
            <a:r>
              <a:rPr lang="en-US" sz="4299">
                <a:solidFill>
                  <a:srgbClr val="FFFFFF"/>
                </a:solidFill>
                <a:latin typeface="Forum"/>
              </a:rPr>
              <a:t>Water stagnation/Oozing out problem – To be addressed by CRRI</a:t>
            </a:r>
          </a:p>
        </p:txBody>
      </p:sp>
      <p:sp>
        <p:nvSpPr>
          <p:cNvPr id="7" name="TextBox 7"/>
          <p:cNvSpPr txBox="1"/>
          <p:nvPr/>
        </p:nvSpPr>
        <p:spPr>
          <a:xfrm>
            <a:off x="175400" y="7303343"/>
            <a:ext cx="5688062" cy="2315845"/>
          </a:xfrm>
          <a:prstGeom prst="rect">
            <a:avLst/>
          </a:prstGeom>
        </p:spPr>
        <p:txBody>
          <a:bodyPr lIns="0" tIns="0" rIns="0" bIns="0" rtlCol="0" anchor="t">
            <a:spAutoFit/>
          </a:bodyPr>
          <a:lstStyle/>
          <a:p>
            <a:pPr>
              <a:lnSpc>
                <a:spcPts val="6439"/>
              </a:lnSpc>
              <a:spcBef>
                <a:spcPct val="0"/>
              </a:spcBef>
            </a:pPr>
            <a:r>
              <a:rPr lang="en-US" sz="4599">
                <a:solidFill>
                  <a:srgbClr val="FFFFFF"/>
                </a:solidFill>
                <a:latin typeface="Forum"/>
              </a:rPr>
              <a:t>Rigid Portion of Runway</a:t>
            </a:r>
          </a:p>
          <a:p>
            <a:pPr marL="928369" lvl="1" indent="-464185">
              <a:lnSpc>
                <a:spcPts val="6019"/>
              </a:lnSpc>
              <a:buFont typeface="Arial"/>
              <a:buChar char="•"/>
            </a:pPr>
            <a:r>
              <a:rPr lang="en-US" sz="4299">
                <a:solidFill>
                  <a:srgbClr val="FFFFFF"/>
                </a:solidFill>
                <a:latin typeface="Forum"/>
              </a:rPr>
              <a:t>Good condition</a:t>
            </a:r>
          </a:p>
          <a:p>
            <a:pPr marL="928369" lvl="1" indent="-464185">
              <a:lnSpc>
                <a:spcPts val="6019"/>
              </a:lnSpc>
              <a:buFont typeface="Arial"/>
              <a:buChar char="•"/>
            </a:pPr>
            <a:r>
              <a:rPr lang="en-US" sz="4299">
                <a:solidFill>
                  <a:srgbClr val="FFFFFF"/>
                </a:solidFill>
                <a:latin typeface="Forum"/>
              </a:rPr>
              <a:t>Minor damages</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206" t="3205" b="33752"/>
          <a:stretch>
            <a:fillRect/>
          </a:stretch>
        </p:blipFill>
        <p:spPr>
          <a:xfrm rot="-10800000">
            <a:off x="10296183" y="5143500"/>
            <a:ext cx="7315264" cy="396679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68" t="2630" r="2336" b="2254"/>
          <a:stretch>
            <a:fillRect/>
          </a:stretch>
        </p:blipFill>
        <p:spPr>
          <a:xfrm>
            <a:off x="4679922" y="3858674"/>
            <a:ext cx="9370167" cy="5740896"/>
          </a:xfrm>
          <a:prstGeom prst="rect">
            <a:avLst/>
          </a:prstGeom>
        </p:spPr>
      </p:pic>
      <p:pic>
        <p:nvPicPr>
          <p:cNvPr id="3" name="Picture 3"/>
          <p:cNvPicPr>
            <a:picLocks noChangeAspect="1"/>
          </p:cNvPicPr>
          <p:nvPr/>
        </p:nvPicPr>
        <p:blipFill>
          <a:blip r:embed="rId3"/>
          <a:srcRect/>
          <a:stretch>
            <a:fillRect/>
          </a:stretch>
        </p:blipFill>
        <p:spPr>
          <a:xfrm rot="7235579">
            <a:off x="13457552" y="-2690177"/>
            <a:ext cx="6151626" cy="8229600"/>
          </a:xfrm>
          <a:prstGeom prst="rect">
            <a:avLst/>
          </a:prstGeom>
        </p:spPr>
      </p:pic>
      <p:sp>
        <p:nvSpPr>
          <p:cNvPr id="4" name="TextBox 4"/>
          <p:cNvSpPr txBox="1"/>
          <p:nvPr/>
        </p:nvSpPr>
        <p:spPr>
          <a:xfrm>
            <a:off x="0" y="-171450"/>
            <a:ext cx="18288000" cy="31432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CONSTRUCTION OF ADMINISTRATIVE BLOCK</a:t>
            </a:r>
          </a:p>
        </p:txBody>
      </p:sp>
      <p:sp>
        <p:nvSpPr>
          <p:cNvPr id="5" name="TextBox 5"/>
          <p:cNvSpPr txBox="1"/>
          <p:nvPr/>
        </p:nvSpPr>
        <p:spPr>
          <a:xfrm>
            <a:off x="1028700" y="2876550"/>
            <a:ext cx="17259300" cy="748030"/>
          </a:xfrm>
          <a:prstGeom prst="rect">
            <a:avLst/>
          </a:prstGeom>
        </p:spPr>
        <p:txBody>
          <a:bodyPr lIns="0" tIns="0" rIns="0" bIns="0" rtlCol="0" anchor="t">
            <a:spAutoFit/>
          </a:bodyPr>
          <a:lstStyle/>
          <a:p>
            <a:pPr algn="just">
              <a:lnSpc>
                <a:spcPts val="6019"/>
              </a:lnSpc>
              <a:spcBef>
                <a:spcPct val="0"/>
              </a:spcBef>
            </a:pPr>
            <a:r>
              <a:rPr lang="en-US" sz="4299" spc="-90">
                <a:solidFill>
                  <a:srgbClr val="FFFFFF"/>
                </a:solidFill>
                <a:latin typeface="Forum"/>
              </a:rPr>
              <a:t>Status: Approval awaited from planning directorate for preparation of Estimate.</a:t>
            </a:r>
          </a:p>
        </p:txBody>
      </p:sp>
      <p:pic>
        <p:nvPicPr>
          <p:cNvPr id="6" name="Picture 6"/>
          <p:cNvPicPr>
            <a:picLocks noChangeAspect="1"/>
          </p:cNvPicPr>
          <p:nvPr/>
        </p:nvPicPr>
        <p:blipFill>
          <a:blip r:embed="rId3"/>
          <a:srcRect/>
          <a:stretch>
            <a:fillRect/>
          </a:stretch>
        </p:blipFill>
        <p:spPr>
          <a:xfrm>
            <a:off x="-1471704" y="6416075"/>
            <a:ext cx="6151626" cy="82296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206" t="3205" b="33752"/>
          <a:stretch>
            <a:fillRect/>
          </a:stretch>
        </p:blipFill>
        <p:spPr>
          <a:xfrm rot="-10800000">
            <a:off x="4056799" y="5291506"/>
            <a:ext cx="9212315" cy="499549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l="1440" r="2057" b="1157"/>
          <a:stretch>
            <a:fillRect/>
          </a:stretch>
        </p:blipFill>
        <p:spPr>
          <a:xfrm>
            <a:off x="3845840" y="3624580"/>
            <a:ext cx="11117781" cy="6072400"/>
          </a:xfrm>
          <a:prstGeom prst="rect">
            <a:avLst/>
          </a:prstGeom>
        </p:spPr>
      </p:pic>
      <p:sp>
        <p:nvSpPr>
          <p:cNvPr id="4" name="TextBox 4"/>
          <p:cNvSpPr txBox="1"/>
          <p:nvPr/>
        </p:nvSpPr>
        <p:spPr>
          <a:xfrm>
            <a:off x="0" y="-171450"/>
            <a:ext cx="18288000" cy="31432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Construction Of Technical Block cum Control Tower</a:t>
            </a:r>
          </a:p>
        </p:txBody>
      </p:sp>
      <p:sp>
        <p:nvSpPr>
          <p:cNvPr id="5" name="TextBox 5"/>
          <p:cNvSpPr txBox="1"/>
          <p:nvPr/>
        </p:nvSpPr>
        <p:spPr>
          <a:xfrm>
            <a:off x="260731" y="2876550"/>
            <a:ext cx="18288000"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Status: Approval awaited from planning directorate for preparation of Estimate.</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9206" t="3205" b="33752"/>
          <a:stretch>
            <a:fillRect/>
          </a:stretch>
        </p:blipFill>
        <p:spPr>
          <a:xfrm rot="-10800000">
            <a:off x="3179795" y="5457425"/>
            <a:ext cx="9212315" cy="4995494"/>
          </a:xfrm>
          <a:prstGeom prst="rect">
            <a:avLst/>
          </a:prstGeom>
        </p:spPr>
      </p:pic>
      <p:pic>
        <p:nvPicPr>
          <p:cNvPr id="7" name="Picture 7"/>
          <p:cNvPicPr>
            <a:picLocks noChangeAspect="1"/>
          </p:cNvPicPr>
          <p:nvPr/>
        </p:nvPicPr>
        <p:blipFill>
          <a:blip r:embed="rId2"/>
          <a:srcRect/>
          <a:stretch>
            <a:fillRect/>
          </a:stretch>
        </p:blipFill>
        <p:spPr>
          <a:xfrm rot="7235579">
            <a:off x="14897783" y="3282926"/>
            <a:ext cx="6151626" cy="82296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grpSp>
        <p:nvGrpSpPr>
          <p:cNvPr id="2" name="Group 2"/>
          <p:cNvGrpSpPr/>
          <p:nvPr/>
        </p:nvGrpSpPr>
        <p:grpSpPr>
          <a:xfrm>
            <a:off x="7281976" y="38100"/>
            <a:ext cx="11171943" cy="10083155"/>
            <a:chOff x="0" y="0"/>
            <a:chExt cx="14895924" cy="13444206"/>
          </a:xfrm>
        </p:grpSpPr>
        <p:sp>
          <p:nvSpPr>
            <p:cNvPr id="3" name="TextBox 3"/>
            <p:cNvSpPr txBox="1"/>
            <p:nvPr/>
          </p:nvSpPr>
          <p:spPr>
            <a:xfrm>
              <a:off x="3334898" y="-57150"/>
              <a:ext cx="914896" cy="534670"/>
            </a:xfrm>
            <a:prstGeom prst="rect">
              <a:avLst/>
            </a:prstGeom>
          </p:spPr>
          <p:txBody>
            <a:bodyPr lIns="0" tIns="0" rIns="0" bIns="0" rtlCol="0" anchor="t">
              <a:spAutoFit/>
            </a:bodyPr>
            <a:lstStyle/>
            <a:p>
              <a:pPr algn="l">
                <a:lnSpc>
                  <a:spcPts val="3359"/>
                </a:lnSpc>
              </a:pPr>
              <a:r>
                <a:rPr lang="en-US" sz="2400">
                  <a:solidFill>
                    <a:srgbClr val="2D8BBA"/>
                  </a:solidFill>
                  <a:latin typeface="Forum"/>
                </a:rPr>
                <a:t>RNFC</a:t>
              </a:r>
            </a:p>
          </p:txBody>
        </p:sp>
        <p:sp>
          <p:nvSpPr>
            <p:cNvPr id="4" name="TextBox 4"/>
            <p:cNvSpPr txBox="1"/>
            <p:nvPr/>
          </p:nvSpPr>
          <p:spPr>
            <a:xfrm>
              <a:off x="5011795" y="-57150"/>
              <a:ext cx="625475" cy="534670"/>
            </a:xfrm>
            <a:prstGeom prst="rect">
              <a:avLst/>
            </a:prstGeom>
          </p:spPr>
          <p:txBody>
            <a:bodyPr lIns="0" tIns="0" rIns="0" bIns="0" rtlCol="0" anchor="t">
              <a:spAutoFit/>
            </a:bodyPr>
            <a:lstStyle/>
            <a:p>
              <a:pPr algn="l">
                <a:lnSpc>
                  <a:spcPts val="3359"/>
                </a:lnSpc>
              </a:pPr>
              <a:r>
                <a:rPr lang="en-US" sz="2400">
                  <a:solidFill>
                    <a:srgbClr val="2D8BBA"/>
                  </a:solidFill>
                  <a:latin typeface="Forum"/>
                </a:rPr>
                <a:t>LPH</a:t>
              </a:r>
            </a:p>
          </p:txBody>
        </p:sp>
        <p:sp>
          <p:nvSpPr>
            <p:cNvPr id="5" name="TextBox 5"/>
            <p:cNvSpPr txBox="1"/>
            <p:nvPr/>
          </p:nvSpPr>
          <p:spPr>
            <a:xfrm>
              <a:off x="6399270" y="-57150"/>
              <a:ext cx="887611" cy="534670"/>
            </a:xfrm>
            <a:prstGeom prst="rect">
              <a:avLst/>
            </a:prstGeom>
          </p:spPr>
          <p:txBody>
            <a:bodyPr lIns="0" tIns="0" rIns="0" bIns="0" rtlCol="0" anchor="t">
              <a:spAutoFit/>
            </a:bodyPr>
            <a:lstStyle/>
            <a:p>
              <a:pPr algn="l">
                <a:lnSpc>
                  <a:spcPts val="3359"/>
                </a:lnSpc>
              </a:pPr>
              <a:r>
                <a:rPr lang="en-US" sz="2400">
                  <a:solidFill>
                    <a:srgbClr val="2D8BBA"/>
                  </a:solidFill>
                  <a:latin typeface="Forum"/>
                </a:rPr>
                <a:t>TNLC</a:t>
              </a:r>
            </a:p>
          </p:txBody>
        </p:sp>
        <p:sp>
          <p:nvSpPr>
            <p:cNvPr id="6" name="TextBox 6"/>
            <p:cNvSpPr txBox="1"/>
            <p:nvPr/>
          </p:nvSpPr>
          <p:spPr>
            <a:xfrm>
              <a:off x="8048880" y="-57150"/>
              <a:ext cx="2009279" cy="534670"/>
            </a:xfrm>
            <a:prstGeom prst="rect">
              <a:avLst/>
            </a:prstGeom>
          </p:spPr>
          <p:txBody>
            <a:bodyPr lIns="0" tIns="0" rIns="0" bIns="0" rtlCol="0" anchor="t">
              <a:spAutoFit/>
            </a:bodyPr>
            <a:lstStyle/>
            <a:p>
              <a:pPr algn="l">
                <a:lnSpc>
                  <a:spcPts val="3359"/>
                </a:lnSpc>
              </a:pPr>
              <a:r>
                <a:rPr lang="en-US" sz="2400">
                  <a:solidFill>
                    <a:srgbClr val="2D8BBA"/>
                  </a:solidFill>
                  <a:latin typeface="Forum"/>
                </a:rPr>
                <a:t>PSF Security</a:t>
              </a:r>
            </a:p>
          </p:txBody>
        </p:sp>
        <p:sp>
          <p:nvSpPr>
            <p:cNvPr id="7" name="TextBox 7"/>
            <p:cNvSpPr txBox="1"/>
            <p:nvPr/>
          </p:nvSpPr>
          <p:spPr>
            <a:xfrm>
              <a:off x="10820159" y="-57150"/>
              <a:ext cx="1795959" cy="534670"/>
            </a:xfrm>
            <a:prstGeom prst="rect">
              <a:avLst/>
            </a:prstGeom>
          </p:spPr>
          <p:txBody>
            <a:bodyPr lIns="0" tIns="0" rIns="0" bIns="0" rtlCol="0" anchor="t">
              <a:spAutoFit/>
            </a:bodyPr>
            <a:lstStyle/>
            <a:p>
              <a:pPr algn="l">
                <a:lnSpc>
                  <a:spcPts val="3359"/>
                </a:lnSpc>
              </a:pPr>
              <a:r>
                <a:rPr lang="en-US" sz="2400">
                  <a:solidFill>
                    <a:srgbClr val="2D8BBA"/>
                  </a:solidFill>
                  <a:latin typeface="Forum"/>
                </a:rPr>
                <a:t>Facilitation</a:t>
              </a:r>
            </a:p>
          </p:txBody>
        </p:sp>
        <p:sp>
          <p:nvSpPr>
            <p:cNvPr id="8" name="TextBox 8"/>
            <p:cNvSpPr txBox="1"/>
            <p:nvPr/>
          </p:nvSpPr>
          <p:spPr>
            <a:xfrm>
              <a:off x="3980118" y="420370"/>
              <a:ext cx="3608884" cy="534670"/>
            </a:xfrm>
            <a:prstGeom prst="rect">
              <a:avLst/>
            </a:prstGeom>
          </p:spPr>
          <p:txBody>
            <a:bodyPr lIns="0" tIns="0" rIns="0" bIns="0" rtlCol="0" anchor="t">
              <a:spAutoFit/>
            </a:bodyPr>
            <a:lstStyle/>
            <a:p>
              <a:pPr algn="l">
                <a:lnSpc>
                  <a:spcPts val="3359"/>
                </a:lnSpc>
              </a:pPr>
              <a:r>
                <a:rPr lang="en-US" sz="2400">
                  <a:solidFill>
                    <a:srgbClr val="2D8BBA"/>
                  </a:solidFill>
                  <a:latin typeface="Forum"/>
                </a:rPr>
                <a:t>User development fee</a:t>
              </a:r>
            </a:p>
          </p:txBody>
        </p:sp>
        <p:sp>
          <p:nvSpPr>
            <p:cNvPr id="9" name="TextBox 9"/>
            <p:cNvSpPr txBox="1"/>
            <p:nvPr/>
          </p:nvSpPr>
          <p:spPr>
            <a:xfrm>
              <a:off x="8351002" y="420370"/>
              <a:ext cx="3619897" cy="534670"/>
            </a:xfrm>
            <a:prstGeom prst="rect">
              <a:avLst/>
            </a:prstGeom>
          </p:spPr>
          <p:txBody>
            <a:bodyPr lIns="0" tIns="0" rIns="0" bIns="0" rtlCol="0" anchor="t">
              <a:spAutoFit/>
            </a:bodyPr>
            <a:lstStyle/>
            <a:p>
              <a:pPr algn="l">
                <a:lnSpc>
                  <a:spcPts val="3359"/>
                </a:lnSpc>
              </a:pPr>
              <a:r>
                <a:rPr lang="en-US" sz="2400">
                  <a:solidFill>
                    <a:srgbClr val="2D8BBA"/>
                  </a:solidFill>
                  <a:latin typeface="Forum"/>
                </a:rPr>
                <a:t>Other airport services</a:t>
              </a:r>
            </a:p>
          </p:txBody>
        </p:sp>
        <p:grpSp>
          <p:nvGrpSpPr>
            <p:cNvPr id="10" name="Group 10"/>
            <p:cNvGrpSpPr>
              <a:grpSpLocks noChangeAspect="1"/>
            </p:cNvGrpSpPr>
            <p:nvPr/>
          </p:nvGrpSpPr>
          <p:grpSpPr>
            <a:xfrm>
              <a:off x="3030098" y="162560"/>
              <a:ext cx="7637661" cy="629920"/>
              <a:chOff x="1822606" y="-1097280"/>
              <a:chExt cx="7637661" cy="629920"/>
            </a:xfrm>
          </p:grpSpPr>
          <p:sp>
            <p:nvSpPr>
              <p:cNvPr id="11" name="Freeform 11"/>
              <p:cNvSpPr/>
              <p:nvPr/>
            </p:nvSpPr>
            <p:spPr>
              <a:xfrm>
                <a:off x="1822606" y="-109728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6CE5E8"/>
              </a:solidFill>
            </p:spPr>
          </p:sp>
          <p:sp>
            <p:nvSpPr>
              <p:cNvPr id="12" name="Freeform 12"/>
              <p:cNvSpPr/>
              <p:nvPr/>
            </p:nvSpPr>
            <p:spPr>
              <a:xfrm>
                <a:off x="3499502" y="-109728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41B8D5"/>
              </a:solidFill>
            </p:spPr>
          </p:sp>
          <p:sp>
            <p:nvSpPr>
              <p:cNvPr id="13" name="Freeform 13"/>
              <p:cNvSpPr/>
              <p:nvPr/>
            </p:nvSpPr>
            <p:spPr>
              <a:xfrm>
                <a:off x="4886977" y="-109728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2D8BBA"/>
              </a:solidFill>
            </p:spPr>
          </p:sp>
          <p:sp>
            <p:nvSpPr>
              <p:cNvPr id="14" name="Freeform 14"/>
              <p:cNvSpPr/>
              <p:nvPr/>
            </p:nvSpPr>
            <p:spPr>
              <a:xfrm>
                <a:off x="6536589" y="-109728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2F5F98"/>
              </a:solidFill>
            </p:spPr>
          </p:sp>
          <p:sp>
            <p:nvSpPr>
              <p:cNvPr id="15" name="Freeform 15"/>
              <p:cNvSpPr/>
              <p:nvPr/>
            </p:nvSpPr>
            <p:spPr>
              <a:xfrm>
                <a:off x="9307868" y="-109728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31356E"/>
              </a:solidFill>
            </p:spPr>
          </p:sp>
          <p:sp>
            <p:nvSpPr>
              <p:cNvPr id="16" name="Freeform 16"/>
              <p:cNvSpPr/>
              <p:nvPr/>
            </p:nvSpPr>
            <p:spPr>
              <a:xfrm>
                <a:off x="2467826"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704E85"/>
              </a:solidFill>
            </p:spPr>
          </p:sp>
          <p:sp>
            <p:nvSpPr>
              <p:cNvPr id="17" name="Freeform 17"/>
              <p:cNvSpPr/>
              <p:nvPr/>
            </p:nvSpPr>
            <p:spPr>
              <a:xfrm>
                <a:off x="6838710"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A66C98"/>
              </a:solidFill>
            </p:spPr>
          </p:sp>
        </p:grpSp>
        <p:sp>
          <p:nvSpPr>
            <p:cNvPr id="18" name="TextBox 18"/>
            <p:cNvSpPr txBox="1"/>
            <p:nvPr/>
          </p:nvSpPr>
          <p:spPr>
            <a:xfrm>
              <a:off x="2496668" y="12909536"/>
              <a:ext cx="843756" cy="534670"/>
            </a:xfrm>
            <a:prstGeom prst="rect">
              <a:avLst/>
            </a:prstGeom>
          </p:spPr>
          <p:txBody>
            <a:bodyPr lIns="0" tIns="0" rIns="0" bIns="0" rtlCol="0" anchor="t">
              <a:spAutoFit/>
            </a:bodyPr>
            <a:lstStyle/>
            <a:p>
              <a:pPr algn="ctr">
                <a:lnSpc>
                  <a:spcPts val="3359"/>
                </a:lnSpc>
              </a:pPr>
              <a:r>
                <a:rPr lang="en-US" sz="2400">
                  <a:solidFill>
                    <a:srgbClr val="2D8BBA"/>
                  </a:solidFill>
                  <a:latin typeface="Forum"/>
                </a:rPr>
                <a:t>19-20</a:t>
              </a:r>
            </a:p>
          </p:txBody>
        </p:sp>
        <p:sp>
          <p:nvSpPr>
            <p:cNvPr id="19" name="TextBox 19"/>
            <p:cNvSpPr txBox="1"/>
            <p:nvPr/>
          </p:nvSpPr>
          <p:spPr>
            <a:xfrm>
              <a:off x="5931377" y="12909536"/>
              <a:ext cx="818555" cy="534670"/>
            </a:xfrm>
            <a:prstGeom prst="rect">
              <a:avLst/>
            </a:prstGeom>
          </p:spPr>
          <p:txBody>
            <a:bodyPr lIns="0" tIns="0" rIns="0" bIns="0" rtlCol="0" anchor="t">
              <a:spAutoFit/>
            </a:bodyPr>
            <a:lstStyle/>
            <a:p>
              <a:pPr algn="ctr">
                <a:lnSpc>
                  <a:spcPts val="3359"/>
                </a:lnSpc>
              </a:pPr>
              <a:r>
                <a:rPr lang="en-US" sz="2400">
                  <a:solidFill>
                    <a:srgbClr val="2D8BBA"/>
                  </a:solidFill>
                  <a:latin typeface="Forum"/>
                </a:rPr>
                <a:t>20-21</a:t>
              </a:r>
            </a:p>
          </p:txBody>
        </p:sp>
        <p:sp>
          <p:nvSpPr>
            <p:cNvPr id="20" name="TextBox 20"/>
            <p:cNvSpPr txBox="1"/>
            <p:nvPr/>
          </p:nvSpPr>
          <p:spPr>
            <a:xfrm>
              <a:off x="9374618" y="12909536"/>
              <a:ext cx="776288" cy="534670"/>
            </a:xfrm>
            <a:prstGeom prst="rect">
              <a:avLst/>
            </a:prstGeom>
          </p:spPr>
          <p:txBody>
            <a:bodyPr lIns="0" tIns="0" rIns="0" bIns="0" rtlCol="0" anchor="t">
              <a:spAutoFit/>
            </a:bodyPr>
            <a:lstStyle/>
            <a:p>
              <a:pPr algn="ctr">
                <a:lnSpc>
                  <a:spcPts val="3359"/>
                </a:lnSpc>
              </a:pPr>
              <a:r>
                <a:rPr lang="en-US" sz="2400">
                  <a:solidFill>
                    <a:srgbClr val="2D8BBA"/>
                  </a:solidFill>
                  <a:latin typeface="Forum"/>
                </a:rPr>
                <a:t>21-22</a:t>
              </a:r>
            </a:p>
          </p:txBody>
        </p:sp>
        <p:sp>
          <p:nvSpPr>
            <p:cNvPr id="21" name="TextBox 21"/>
            <p:cNvSpPr txBox="1"/>
            <p:nvPr/>
          </p:nvSpPr>
          <p:spPr>
            <a:xfrm>
              <a:off x="12107057" y="12909536"/>
              <a:ext cx="2155627" cy="534670"/>
            </a:xfrm>
            <a:prstGeom prst="rect">
              <a:avLst/>
            </a:prstGeom>
          </p:spPr>
          <p:txBody>
            <a:bodyPr lIns="0" tIns="0" rIns="0" bIns="0" rtlCol="0" anchor="t">
              <a:spAutoFit/>
            </a:bodyPr>
            <a:lstStyle/>
            <a:p>
              <a:pPr algn="ctr">
                <a:lnSpc>
                  <a:spcPts val="3359"/>
                </a:lnSpc>
              </a:pPr>
              <a:r>
                <a:rPr lang="en-US" sz="2400">
                  <a:solidFill>
                    <a:srgbClr val="2D8BBA"/>
                  </a:solidFill>
                  <a:latin typeface="Forum"/>
                </a:rPr>
                <a:t>APR22-May22</a:t>
              </a:r>
            </a:p>
          </p:txBody>
        </p:sp>
        <p:grpSp>
          <p:nvGrpSpPr>
            <p:cNvPr id="22" name="Group 22"/>
            <p:cNvGrpSpPr>
              <a:grpSpLocks noChangeAspect="1"/>
            </p:cNvGrpSpPr>
            <p:nvPr/>
          </p:nvGrpSpPr>
          <p:grpSpPr>
            <a:xfrm>
              <a:off x="1207492" y="1259840"/>
              <a:ext cx="13688432" cy="11503646"/>
              <a:chOff x="0" y="0"/>
              <a:chExt cx="13688432" cy="11503646"/>
            </a:xfrm>
          </p:grpSpPr>
          <p:sp>
            <p:nvSpPr>
              <p:cNvPr id="23" name="Freeform 23"/>
              <p:cNvSpPr/>
              <p:nvPr/>
            </p:nvSpPr>
            <p:spPr>
              <a:xfrm>
                <a:off x="0" y="-6350"/>
                <a:ext cx="13688433" cy="12700"/>
              </a:xfrm>
              <a:custGeom>
                <a:avLst/>
                <a:gdLst/>
                <a:ahLst/>
                <a:cxnLst/>
                <a:rect l="l" t="t" r="r" b="b"/>
                <a:pathLst>
                  <a:path w="13688433" h="12700">
                    <a:moveTo>
                      <a:pt x="0" y="0"/>
                    </a:moveTo>
                    <a:lnTo>
                      <a:pt x="13688433" y="0"/>
                    </a:lnTo>
                    <a:lnTo>
                      <a:pt x="13688433" y="12700"/>
                    </a:lnTo>
                    <a:lnTo>
                      <a:pt x="0" y="12700"/>
                    </a:lnTo>
                    <a:close/>
                  </a:path>
                </a:pathLst>
              </a:custGeom>
              <a:solidFill>
                <a:srgbClr val="2D8BBA">
                  <a:alpha val="24706"/>
                </a:srgbClr>
              </a:solidFill>
            </p:spPr>
          </p:sp>
          <p:sp>
            <p:nvSpPr>
              <p:cNvPr id="24" name="Freeform 24"/>
              <p:cNvSpPr/>
              <p:nvPr/>
            </p:nvSpPr>
            <p:spPr>
              <a:xfrm>
                <a:off x="0" y="3828199"/>
                <a:ext cx="13688433" cy="12700"/>
              </a:xfrm>
              <a:custGeom>
                <a:avLst/>
                <a:gdLst/>
                <a:ahLst/>
                <a:cxnLst/>
                <a:rect l="l" t="t" r="r" b="b"/>
                <a:pathLst>
                  <a:path w="13688433" h="12700">
                    <a:moveTo>
                      <a:pt x="0" y="0"/>
                    </a:moveTo>
                    <a:lnTo>
                      <a:pt x="13688433" y="0"/>
                    </a:lnTo>
                    <a:lnTo>
                      <a:pt x="13688433" y="12700"/>
                    </a:lnTo>
                    <a:lnTo>
                      <a:pt x="0" y="12700"/>
                    </a:lnTo>
                    <a:close/>
                  </a:path>
                </a:pathLst>
              </a:custGeom>
              <a:solidFill>
                <a:srgbClr val="2D8BBA">
                  <a:alpha val="24706"/>
                </a:srgbClr>
              </a:solidFill>
            </p:spPr>
          </p:sp>
          <p:sp>
            <p:nvSpPr>
              <p:cNvPr id="25" name="Freeform 25"/>
              <p:cNvSpPr/>
              <p:nvPr/>
            </p:nvSpPr>
            <p:spPr>
              <a:xfrm>
                <a:off x="0" y="7662748"/>
                <a:ext cx="13688433" cy="12700"/>
              </a:xfrm>
              <a:custGeom>
                <a:avLst/>
                <a:gdLst/>
                <a:ahLst/>
                <a:cxnLst/>
                <a:rect l="l" t="t" r="r" b="b"/>
                <a:pathLst>
                  <a:path w="13688433" h="12700">
                    <a:moveTo>
                      <a:pt x="0" y="0"/>
                    </a:moveTo>
                    <a:lnTo>
                      <a:pt x="13688433" y="0"/>
                    </a:lnTo>
                    <a:lnTo>
                      <a:pt x="13688433" y="12700"/>
                    </a:lnTo>
                    <a:lnTo>
                      <a:pt x="0" y="12700"/>
                    </a:lnTo>
                    <a:close/>
                  </a:path>
                </a:pathLst>
              </a:custGeom>
              <a:solidFill>
                <a:srgbClr val="2D8BBA">
                  <a:alpha val="24706"/>
                </a:srgbClr>
              </a:solidFill>
            </p:spPr>
          </p:sp>
          <p:sp>
            <p:nvSpPr>
              <p:cNvPr id="26" name="Freeform 26"/>
              <p:cNvSpPr/>
              <p:nvPr/>
            </p:nvSpPr>
            <p:spPr>
              <a:xfrm>
                <a:off x="0" y="11497297"/>
                <a:ext cx="13688433" cy="12700"/>
              </a:xfrm>
              <a:custGeom>
                <a:avLst/>
                <a:gdLst/>
                <a:ahLst/>
                <a:cxnLst/>
                <a:rect l="l" t="t" r="r" b="b"/>
                <a:pathLst>
                  <a:path w="13688433" h="12700">
                    <a:moveTo>
                      <a:pt x="0" y="0"/>
                    </a:moveTo>
                    <a:lnTo>
                      <a:pt x="13688433" y="0"/>
                    </a:lnTo>
                    <a:lnTo>
                      <a:pt x="13688433" y="12700"/>
                    </a:lnTo>
                    <a:lnTo>
                      <a:pt x="0" y="12700"/>
                    </a:lnTo>
                    <a:close/>
                  </a:path>
                </a:pathLst>
              </a:custGeom>
              <a:solidFill>
                <a:srgbClr val="2D8BBA">
                  <a:alpha val="60000"/>
                </a:srgbClr>
              </a:solidFill>
            </p:spPr>
          </p:sp>
        </p:grpSp>
        <p:sp>
          <p:nvSpPr>
            <p:cNvPr id="27" name="TextBox 27"/>
            <p:cNvSpPr txBox="1"/>
            <p:nvPr/>
          </p:nvSpPr>
          <p:spPr>
            <a:xfrm>
              <a:off x="0" y="963930"/>
              <a:ext cx="1004292" cy="534670"/>
            </a:xfrm>
            <a:prstGeom prst="rect">
              <a:avLst/>
            </a:prstGeom>
          </p:spPr>
          <p:txBody>
            <a:bodyPr lIns="0" tIns="0" rIns="0" bIns="0" rtlCol="0" anchor="t">
              <a:spAutoFit/>
            </a:bodyPr>
            <a:lstStyle/>
            <a:p>
              <a:pPr algn="r">
                <a:lnSpc>
                  <a:spcPts val="3359"/>
                </a:lnSpc>
              </a:pPr>
              <a:r>
                <a:rPr lang="en-US" sz="2400">
                  <a:solidFill>
                    <a:srgbClr val="2D8BBA"/>
                  </a:solidFill>
                  <a:latin typeface="Forum"/>
                </a:rPr>
                <a:t>6,000 </a:t>
              </a:r>
            </a:p>
          </p:txBody>
        </p:sp>
        <p:sp>
          <p:nvSpPr>
            <p:cNvPr id="28" name="TextBox 28"/>
            <p:cNvSpPr txBox="1"/>
            <p:nvPr/>
          </p:nvSpPr>
          <p:spPr>
            <a:xfrm>
              <a:off x="28873" y="4798479"/>
              <a:ext cx="975420" cy="534670"/>
            </a:xfrm>
            <a:prstGeom prst="rect">
              <a:avLst/>
            </a:prstGeom>
          </p:spPr>
          <p:txBody>
            <a:bodyPr lIns="0" tIns="0" rIns="0" bIns="0" rtlCol="0" anchor="t">
              <a:spAutoFit/>
            </a:bodyPr>
            <a:lstStyle/>
            <a:p>
              <a:pPr algn="r">
                <a:lnSpc>
                  <a:spcPts val="3359"/>
                </a:lnSpc>
              </a:pPr>
              <a:r>
                <a:rPr lang="en-US" sz="2400">
                  <a:solidFill>
                    <a:srgbClr val="2D8BBA"/>
                  </a:solidFill>
                  <a:latin typeface="Forum"/>
                </a:rPr>
                <a:t>4,000 </a:t>
              </a:r>
            </a:p>
          </p:txBody>
        </p:sp>
        <p:sp>
          <p:nvSpPr>
            <p:cNvPr id="29" name="TextBox 29"/>
            <p:cNvSpPr txBox="1"/>
            <p:nvPr/>
          </p:nvSpPr>
          <p:spPr>
            <a:xfrm>
              <a:off x="25202" y="8633028"/>
              <a:ext cx="979091" cy="534670"/>
            </a:xfrm>
            <a:prstGeom prst="rect">
              <a:avLst/>
            </a:prstGeom>
          </p:spPr>
          <p:txBody>
            <a:bodyPr lIns="0" tIns="0" rIns="0" bIns="0" rtlCol="0" anchor="t">
              <a:spAutoFit/>
            </a:bodyPr>
            <a:lstStyle/>
            <a:p>
              <a:pPr algn="r">
                <a:lnSpc>
                  <a:spcPts val="3359"/>
                </a:lnSpc>
              </a:pPr>
              <a:r>
                <a:rPr lang="en-US" sz="2400">
                  <a:solidFill>
                    <a:srgbClr val="2D8BBA"/>
                  </a:solidFill>
                  <a:latin typeface="Forum"/>
                </a:rPr>
                <a:t>2,000 </a:t>
              </a:r>
            </a:p>
          </p:txBody>
        </p:sp>
        <p:sp>
          <p:nvSpPr>
            <p:cNvPr id="30" name="TextBox 30"/>
            <p:cNvSpPr txBox="1"/>
            <p:nvPr/>
          </p:nvSpPr>
          <p:spPr>
            <a:xfrm>
              <a:off x="681930" y="12467576"/>
              <a:ext cx="322362" cy="534670"/>
            </a:xfrm>
            <a:prstGeom prst="rect">
              <a:avLst/>
            </a:prstGeom>
          </p:spPr>
          <p:txBody>
            <a:bodyPr lIns="0" tIns="0" rIns="0" bIns="0" rtlCol="0" anchor="t">
              <a:spAutoFit/>
            </a:bodyPr>
            <a:lstStyle/>
            <a:p>
              <a:pPr algn="r">
                <a:lnSpc>
                  <a:spcPts val="3359"/>
                </a:lnSpc>
              </a:pPr>
              <a:r>
                <a:rPr lang="en-US" sz="2400">
                  <a:solidFill>
                    <a:srgbClr val="2D8BBA"/>
                  </a:solidFill>
                  <a:latin typeface="Forum"/>
                </a:rPr>
                <a:t>0 </a:t>
              </a:r>
            </a:p>
          </p:txBody>
        </p:sp>
        <p:grpSp>
          <p:nvGrpSpPr>
            <p:cNvPr id="31" name="Group 31"/>
            <p:cNvGrpSpPr>
              <a:grpSpLocks noChangeAspect="1"/>
            </p:cNvGrpSpPr>
            <p:nvPr/>
          </p:nvGrpSpPr>
          <p:grpSpPr>
            <a:xfrm>
              <a:off x="2778846" y="3028231"/>
              <a:ext cx="10545724" cy="9874956"/>
              <a:chOff x="1571354" y="1768391"/>
              <a:chExt cx="10545724" cy="9874956"/>
            </a:xfrm>
          </p:grpSpPr>
          <p:sp>
            <p:nvSpPr>
              <p:cNvPr id="32" name="Freeform 32"/>
              <p:cNvSpPr/>
              <p:nvPr/>
            </p:nvSpPr>
            <p:spPr>
              <a:xfrm>
                <a:off x="1571354" y="8918223"/>
                <a:ext cx="3594181" cy="1675125"/>
              </a:xfrm>
              <a:custGeom>
                <a:avLst/>
                <a:gdLst/>
                <a:ahLst/>
                <a:cxnLst/>
                <a:rect l="l" t="t" r="r" b="b"/>
                <a:pathLst>
                  <a:path w="3594181" h="1675125">
                    <a:moveTo>
                      <a:pt x="279400" y="139077"/>
                    </a:moveTo>
                    <a:cubicBezTo>
                      <a:pt x="279056" y="62167"/>
                      <a:pt x="216611" y="0"/>
                      <a:pt x="139700" y="0"/>
                    </a:cubicBezTo>
                    <a:cubicBezTo>
                      <a:pt x="62789" y="0"/>
                      <a:pt x="344" y="62167"/>
                      <a:pt x="0" y="139077"/>
                    </a:cubicBezTo>
                    <a:cubicBezTo>
                      <a:pt x="344" y="215987"/>
                      <a:pt x="62789" y="278154"/>
                      <a:pt x="139700" y="278154"/>
                    </a:cubicBezTo>
                    <a:cubicBezTo>
                      <a:pt x="216611" y="278154"/>
                      <a:pt x="279056" y="215987"/>
                      <a:pt x="279400" y="139077"/>
                    </a:cubicBezTo>
                    <a:close/>
                    <a:moveTo>
                      <a:pt x="151195" y="112916"/>
                    </a:moveTo>
                    <a:cubicBezTo>
                      <a:pt x="136762" y="106646"/>
                      <a:pt x="119976" y="113223"/>
                      <a:pt x="113646" y="127630"/>
                    </a:cubicBezTo>
                    <a:cubicBezTo>
                      <a:pt x="107316" y="142036"/>
                      <a:pt x="113825" y="158849"/>
                      <a:pt x="128205" y="165238"/>
                    </a:cubicBezTo>
                    <a:lnTo>
                      <a:pt x="3550313" y="1668861"/>
                    </a:lnTo>
                    <a:cubicBezTo>
                      <a:pt x="3564744" y="1675125"/>
                      <a:pt x="3581524" y="1668546"/>
                      <a:pt x="3587852" y="1654143"/>
                    </a:cubicBezTo>
                    <a:cubicBezTo>
                      <a:pt x="3594181" y="1639740"/>
                      <a:pt x="3587677" y="1622931"/>
                      <a:pt x="3573303" y="1616539"/>
                    </a:cubicBezTo>
                    <a:close/>
                  </a:path>
                </a:pathLst>
              </a:custGeom>
              <a:solidFill>
                <a:srgbClr val="6CE5E8"/>
              </a:solidFill>
            </p:spPr>
          </p:sp>
          <p:sp>
            <p:nvSpPr>
              <p:cNvPr id="33" name="Freeform 33"/>
              <p:cNvSpPr/>
              <p:nvPr/>
            </p:nvSpPr>
            <p:spPr>
              <a:xfrm>
                <a:off x="4993462" y="10185882"/>
                <a:ext cx="3591677" cy="514117"/>
              </a:xfrm>
              <a:custGeom>
                <a:avLst/>
                <a:gdLst/>
                <a:ahLst/>
                <a:cxnLst/>
                <a:rect l="l" t="t" r="r" b="b"/>
                <a:pathLst>
                  <a:path w="3591677" h="514117">
                    <a:moveTo>
                      <a:pt x="279400" y="375041"/>
                    </a:moveTo>
                    <a:cubicBezTo>
                      <a:pt x="279056" y="298131"/>
                      <a:pt x="216611" y="235964"/>
                      <a:pt x="139700" y="235964"/>
                    </a:cubicBezTo>
                    <a:cubicBezTo>
                      <a:pt x="62789" y="235964"/>
                      <a:pt x="344" y="298131"/>
                      <a:pt x="0" y="375041"/>
                    </a:cubicBezTo>
                    <a:cubicBezTo>
                      <a:pt x="344" y="451951"/>
                      <a:pt x="62789" y="514118"/>
                      <a:pt x="139700" y="514118"/>
                    </a:cubicBezTo>
                    <a:cubicBezTo>
                      <a:pt x="216611" y="514118"/>
                      <a:pt x="279056" y="451951"/>
                      <a:pt x="279400" y="375041"/>
                    </a:cubicBezTo>
                    <a:close/>
                    <a:moveTo>
                      <a:pt x="136833" y="346610"/>
                    </a:moveTo>
                    <a:cubicBezTo>
                      <a:pt x="121188" y="348259"/>
                      <a:pt x="109818" y="362242"/>
                      <a:pt x="111396" y="377895"/>
                    </a:cubicBezTo>
                    <a:cubicBezTo>
                      <a:pt x="112974" y="393547"/>
                      <a:pt x="126908" y="404980"/>
                      <a:pt x="142567" y="403472"/>
                    </a:cubicBezTo>
                    <a:lnTo>
                      <a:pt x="3564675" y="58362"/>
                    </a:lnTo>
                    <a:cubicBezTo>
                      <a:pt x="3580315" y="56707"/>
                      <a:pt x="3591677" y="42725"/>
                      <a:pt x="3590099" y="27078"/>
                    </a:cubicBezTo>
                    <a:cubicBezTo>
                      <a:pt x="3588521" y="11430"/>
                      <a:pt x="3574596" y="0"/>
                      <a:pt x="3558941" y="1501"/>
                    </a:cubicBezTo>
                    <a:close/>
                  </a:path>
                </a:pathLst>
              </a:custGeom>
              <a:solidFill>
                <a:srgbClr val="6CE5E8"/>
              </a:solidFill>
            </p:spPr>
          </p:sp>
          <p:sp>
            <p:nvSpPr>
              <p:cNvPr id="34" name="Freeform 34"/>
              <p:cNvSpPr/>
              <p:nvPr/>
            </p:nvSpPr>
            <p:spPr>
              <a:xfrm>
                <a:off x="8415570" y="10076736"/>
                <a:ext cx="3701508" cy="1313540"/>
              </a:xfrm>
              <a:custGeom>
                <a:avLst/>
                <a:gdLst/>
                <a:ahLst/>
                <a:cxnLst/>
                <a:rect l="l" t="t" r="r" b="b"/>
                <a:pathLst>
                  <a:path w="3701508" h="1313540">
                    <a:moveTo>
                      <a:pt x="279400" y="139077"/>
                    </a:moveTo>
                    <a:cubicBezTo>
                      <a:pt x="279056" y="62167"/>
                      <a:pt x="216611" y="0"/>
                      <a:pt x="139700" y="0"/>
                    </a:cubicBezTo>
                    <a:cubicBezTo>
                      <a:pt x="62789" y="0"/>
                      <a:pt x="344" y="62167"/>
                      <a:pt x="0" y="139077"/>
                    </a:cubicBezTo>
                    <a:cubicBezTo>
                      <a:pt x="344" y="215987"/>
                      <a:pt x="62789" y="278154"/>
                      <a:pt x="139700" y="278154"/>
                    </a:cubicBezTo>
                    <a:cubicBezTo>
                      <a:pt x="216611" y="278154"/>
                      <a:pt x="279056" y="215987"/>
                      <a:pt x="279400" y="139077"/>
                    </a:cubicBezTo>
                    <a:close/>
                    <a:moveTo>
                      <a:pt x="147976" y="111727"/>
                    </a:moveTo>
                    <a:cubicBezTo>
                      <a:pt x="132897" y="107238"/>
                      <a:pt x="117028" y="115781"/>
                      <a:pt x="112471" y="130839"/>
                    </a:cubicBezTo>
                    <a:cubicBezTo>
                      <a:pt x="107915" y="145897"/>
                      <a:pt x="116388" y="161805"/>
                      <a:pt x="131425" y="166428"/>
                    </a:cubicBezTo>
                    <a:lnTo>
                      <a:pt x="3553533" y="1201814"/>
                    </a:lnTo>
                    <a:cubicBezTo>
                      <a:pt x="3568611" y="1206302"/>
                      <a:pt x="3584480" y="1197759"/>
                      <a:pt x="3589037" y="1182701"/>
                    </a:cubicBezTo>
                    <a:cubicBezTo>
                      <a:pt x="3593592" y="1167644"/>
                      <a:pt x="3585120" y="1151735"/>
                      <a:pt x="3570083" y="1147112"/>
                    </a:cubicBezTo>
                    <a:close/>
                    <a:moveTo>
                      <a:pt x="3701508" y="1174463"/>
                    </a:moveTo>
                    <a:cubicBezTo>
                      <a:pt x="3701164" y="1097553"/>
                      <a:pt x="3638719" y="1035387"/>
                      <a:pt x="3561808" y="1035387"/>
                    </a:cubicBezTo>
                    <a:cubicBezTo>
                      <a:pt x="3484897" y="1035387"/>
                      <a:pt x="3422452" y="1097553"/>
                      <a:pt x="3422108" y="1174463"/>
                    </a:cubicBezTo>
                    <a:cubicBezTo>
                      <a:pt x="3422452" y="1251373"/>
                      <a:pt x="3484897" y="1313540"/>
                      <a:pt x="3561808" y="1313540"/>
                    </a:cubicBezTo>
                    <a:cubicBezTo>
                      <a:pt x="3638719" y="1313540"/>
                      <a:pt x="3701164" y="1251373"/>
                      <a:pt x="3701508" y="1174463"/>
                    </a:cubicBezTo>
                    <a:close/>
                  </a:path>
                </a:pathLst>
              </a:custGeom>
              <a:solidFill>
                <a:srgbClr val="6CE5E8"/>
              </a:solidFill>
            </p:spPr>
          </p:sp>
          <p:sp>
            <p:nvSpPr>
              <p:cNvPr id="35" name="Freeform 35"/>
              <p:cNvSpPr/>
              <p:nvPr/>
            </p:nvSpPr>
            <p:spPr>
              <a:xfrm>
                <a:off x="1571354" y="7595093"/>
                <a:ext cx="3594299" cy="2264642"/>
              </a:xfrm>
              <a:custGeom>
                <a:avLst/>
                <a:gdLst/>
                <a:ahLst/>
                <a:cxnLst/>
                <a:rect l="l" t="t" r="r" b="b"/>
                <a:pathLst>
                  <a:path w="3594299" h="2264642">
                    <a:moveTo>
                      <a:pt x="279400" y="139077"/>
                    </a:moveTo>
                    <a:cubicBezTo>
                      <a:pt x="279056" y="62167"/>
                      <a:pt x="216611" y="0"/>
                      <a:pt x="139700" y="0"/>
                    </a:cubicBezTo>
                    <a:cubicBezTo>
                      <a:pt x="62789" y="0"/>
                      <a:pt x="344" y="62167"/>
                      <a:pt x="0" y="139077"/>
                    </a:cubicBezTo>
                    <a:cubicBezTo>
                      <a:pt x="344" y="215987"/>
                      <a:pt x="62789" y="278154"/>
                      <a:pt x="139700" y="278154"/>
                    </a:cubicBezTo>
                    <a:cubicBezTo>
                      <a:pt x="216611" y="278154"/>
                      <a:pt x="279056" y="215987"/>
                      <a:pt x="279400" y="139077"/>
                    </a:cubicBezTo>
                    <a:close/>
                    <a:moveTo>
                      <a:pt x="154609" y="114700"/>
                    </a:moveTo>
                    <a:cubicBezTo>
                      <a:pt x="141151" y="106533"/>
                      <a:pt x="123622" y="110789"/>
                      <a:pt x="115408" y="124220"/>
                    </a:cubicBezTo>
                    <a:cubicBezTo>
                      <a:pt x="107194" y="137649"/>
                      <a:pt x="111390" y="155193"/>
                      <a:pt x="124791" y="163454"/>
                    </a:cubicBezTo>
                    <a:lnTo>
                      <a:pt x="3546899" y="2256485"/>
                    </a:lnTo>
                    <a:cubicBezTo>
                      <a:pt x="3560356" y="2264642"/>
                      <a:pt x="3577877" y="2260384"/>
                      <a:pt x="3586088" y="2246958"/>
                    </a:cubicBezTo>
                    <a:cubicBezTo>
                      <a:pt x="3594299" y="2233533"/>
                      <a:pt x="3590110" y="2215996"/>
                      <a:pt x="3576717" y="2207731"/>
                    </a:cubicBezTo>
                    <a:close/>
                  </a:path>
                </a:pathLst>
              </a:custGeom>
              <a:solidFill>
                <a:srgbClr val="41B8D5"/>
              </a:solidFill>
            </p:spPr>
          </p:sp>
          <p:sp>
            <p:nvSpPr>
              <p:cNvPr id="36" name="Freeform 36"/>
              <p:cNvSpPr/>
              <p:nvPr/>
            </p:nvSpPr>
            <p:spPr>
              <a:xfrm>
                <a:off x="4993462" y="8683095"/>
                <a:ext cx="3593725" cy="1283183"/>
              </a:xfrm>
              <a:custGeom>
                <a:avLst/>
                <a:gdLst/>
                <a:ahLst/>
                <a:cxnLst/>
                <a:rect l="l" t="t" r="r" b="b"/>
                <a:pathLst>
                  <a:path w="3593725" h="1283183">
                    <a:moveTo>
                      <a:pt x="279400" y="1144106"/>
                    </a:moveTo>
                    <a:cubicBezTo>
                      <a:pt x="279056" y="1067196"/>
                      <a:pt x="216611" y="1005029"/>
                      <a:pt x="139700" y="1005029"/>
                    </a:cubicBezTo>
                    <a:cubicBezTo>
                      <a:pt x="62789" y="1005029"/>
                      <a:pt x="344" y="1067196"/>
                      <a:pt x="0" y="1144106"/>
                    </a:cubicBezTo>
                    <a:cubicBezTo>
                      <a:pt x="344" y="1221016"/>
                      <a:pt x="62789" y="1283183"/>
                      <a:pt x="139700" y="1283183"/>
                    </a:cubicBezTo>
                    <a:cubicBezTo>
                      <a:pt x="216611" y="1283183"/>
                      <a:pt x="279056" y="1221016"/>
                      <a:pt x="279400" y="1144106"/>
                    </a:cubicBezTo>
                    <a:close/>
                    <a:moveTo>
                      <a:pt x="130868" y="1116930"/>
                    </a:moveTo>
                    <a:cubicBezTo>
                      <a:pt x="115928" y="1121859"/>
                      <a:pt x="107783" y="1137937"/>
                      <a:pt x="112645" y="1152898"/>
                    </a:cubicBezTo>
                    <a:cubicBezTo>
                      <a:pt x="117508" y="1167860"/>
                      <a:pt x="133549" y="1176077"/>
                      <a:pt x="148532" y="1171282"/>
                    </a:cubicBezTo>
                    <a:lnTo>
                      <a:pt x="3570640" y="59147"/>
                    </a:lnTo>
                    <a:cubicBezTo>
                      <a:pt x="3585579" y="54218"/>
                      <a:pt x="3593725" y="38140"/>
                      <a:pt x="3588863" y="23179"/>
                    </a:cubicBezTo>
                    <a:cubicBezTo>
                      <a:pt x="3584000" y="8217"/>
                      <a:pt x="3567959" y="0"/>
                      <a:pt x="3552976" y="4796"/>
                    </a:cubicBezTo>
                    <a:close/>
                  </a:path>
                </a:pathLst>
              </a:custGeom>
              <a:solidFill>
                <a:srgbClr val="41B8D5"/>
              </a:solidFill>
            </p:spPr>
          </p:sp>
          <p:sp>
            <p:nvSpPr>
              <p:cNvPr id="37" name="Freeform 37"/>
              <p:cNvSpPr/>
              <p:nvPr/>
            </p:nvSpPr>
            <p:spPr>
              <a:xfrm>
                <a:off x="8415570" y="8575990"/>
                <a:ext cx="3701508" cy="2534920"/>
              </a:xfrm>
              <a:custGeom>
                <a:avLst/>
                <a:gdLst/>
                <a:ahLst/>
                <a:cxnLst/>
                <a:rect l="l" t="t" r="r" b="b"/>
                <a:pathLst>
                  <a:path w="3701508" h="2534920">
                    <a:moveTo>
                      <a:pt x="279400" y="139076"/>
                    </a:moveTo>
                    <a:cubicBezTo>
                      <a:pt x="279056" y="62166"/>
                      <a:pt x="216611" y="0"/>
                      <a:pt x="139700" y="0"/>
                    </a:cubicBezTo>
                    <a:cubicBezTo>
                      <a:pt x="62789" y="0"/>
                      <a:pt x="344" y="62166"/>
                      <a:pt x="0" y="139076"/>
                    </a:cubicBezTo>
                    <a:cubicBezTo>
                      <a:pt x="344" y="215987"/>
                      <a:pt x="62789" y="278153"/>
                      <a:pt x="139700" y="278153"/>
                    </a:cubicBezTo>
                    <a:cubicBezTo>
                      <a:pt x="216611" y="278153"/>
                      <a:pt x="279056" y="215987"/>
                      <a:pt x="279400" y="139076"/>
                    </a:cubicBezTo>
                    <a:close/>
                    <a:moveTo>
                      <a:pt x="155432" y="115222"/>
                    </a:moveTo>
                    <a:cubicBezTo>
                      <a:pt x="142260" y="106620"/>
                      <a:pt x="124613" y="110282"/>
                      <a:pt x="115952" y="123415"/>
                    </a:cubicBezTo>
                    <a:cubicBezTo>
                      <a:pt x="107291" y="136549"/>
                      <a:pt x="110874" y="154212"/>
                      <a:pt x="123968" y="162932"/>
                    </a:cubicBezTo>
                    <a:lnTo>
                      <a:pt x="3546077" y="2419698"/>
                    </a:lnTo>
                    <a:cubicBezTo>
                      <a:pt x="3559249" y="2428300"/>
                      <a:pt x="3576896" y="2424638"/>
                      <a:pt x="3585556" y="2411504"/>
                    </a:cubicBezTo>
                    <a:cubicBezTo>
                      <a:pt x="3594217" y="2398371"/>
                      <a:pt x="3590634" y="2380708"/>
                      <a:pt x="3577540" y="2371988"/>
                    </a:cubicBezTo>
                    <a:close/>
                    <a:moveTo>
                      <a:pt x="3701508" y="2395843"/>
                    </a:moveTo>
                    <a:cubicBezTo>
                      <a:pt x="3701164" y="2318933"/>
                      <a:pt x="3638719" y="2256766"/>
                      <a:pt x="3561808" y="2256766"/>
                    </a:cubicBezTo>
                    <a:cubicBezTo>
                      <a:pt x="3484897" y="2256766"/>
                      <a:pt x="3422452" y="2318933"/>
                      <a:pt x="3422108" y="2395843"/>
                    </a:cubicBezTo>
                    <a:cubicBezTo>
                      <a:pt x="3422452" y="2472753"/>
                      <a:pt x="3484897" y="2534919"/>
                      <a:pt x="3561808" y="2534919"/>
                    </a:cubicBezTo>
                    <a:cubicBezTo>
                      <a:pt x="3638719" y="2534919"/>
                      <a:pt x="3701164" y="2472753"/>
                      <a:pt x="3701508" y="2395843"/>
                    </a:cubicBezTo>
                    <a:close/>
                  </a:path>
                </a:pathLst>
              </a:custGeom>
              <a:solidFill>
                <a:srgbClr val="41B8D5"/>
              </a:solidFill>
            </p:spPr>
          </p:sp>
          <p:sp>
            <p:nvSpPr>
              <p:cNvPr id="38" name="Freeform 38"/>
              <p:cNvSpPr/>
              <p:nvPr/>
            </p:nvSpPr>
            <p:spPr>
              <a:xfrm>
                <a:off x="1571354" y="11364570"/>
                <a:ext cx="3590255" cy="278154"/>
              </a:xfrm>
              <a:custGeom>
                <a:avLst/>
                <a:gdLst/>
                <a:ahLst/>
                <a:cxnLst/>
                <a:rect l="l" t="t" r="r" b="b"/>
                <a:pathLst>
                  <a:path w="3590255" h="278154">
                    <a:moveTo>
                      <a:pt x="279400" y="139077"/>
                    </a:moveTo>
                    <a:cubicBezTo>
                      <a:pt x="279056" y="62167"/>
                      <a:pt x="216611" y="0"/>
                      <a:pt x="139700" y="0"/>
                    </a:cubicBezTo>
                    <a:cubicBezTo>
                      <a:pt x="62789" y="0"/>
                      <a:pt x="344" y="62167"/>
                      <a:pt x="0" y="139077"/>
                    </a:cubicBezTo>
                    <a:cubicBezTo>
                      <a:pt x="344" y="215987"/>
                      <a:pt x="62789" y="278153"/>
                      <a:pt x="139700" y="278153"/>
                    </a:cubicBezTo>
                    <a:cubicBezTo>
                      <a:pt x="216611" y="278153"/>
                      <a:pt x="279056" y="215987"/>
                      <a:pt x="279400" y="139077"/>
                    </a:cubicBezTo>
                    <a:close/>
                    <a:moveTo>
                      <a:pt x="139700" y="110502"/>
                    </a:moveTo>
                    <a:cubicBezTo>
                      <a:pt x="123968" y="110572"/>
                      <a:pt x="111253" y="123345"/>
                      <a:pt x="111253" y="139077"/>
                    </a:cubicBezTo>
                    <a:cubicBezTo>
                      <a:pt x="111253" y="154808"/>
                      <a:pt x="123968" y="167581"/>
                      <a:pt x="139700" y="167652"/>
                    </a:cubicBezTo>
                    <a:lnTo>
                      <a:pt x="3561808" y="167652"/>
                    </a:lnTo>
                    <a:cubicBezTo>
                      <a:pt x="3577539" y="167581"/>
                      <a:pt x="3590255" y="154808"/>
                      <a:pt x="3590255" y="139077"/>
                    </a:cubicBezTo>
                    <a:cubicBezTo>
                      <a:pt x="3590255" y="123345"/>
                      <a:pt x="3577539" y="110572"/>
                      <a:pt x="3561808" y="110502"/>
                    </a:cubicBezTo>
                    <a:close/>
                  </a:path>
                </a:pathLst>
              </a:custGeom>
              <a:solidFill>
                <a:srgbClr val="2D8BBA"/>
              </a:solidFill>
            </p:spPr>
          </p:sp>
          <p:sp>
            <p:nvSpPr>
              <p:cNvPr id="39" name="Freeform 39"/>
              <p:cNvSpPr/>
              <p:nvPr/>
            </p:nvSpPr>
            <p:spPr>
              <a:xfrm>
                <a:off x="4993462" y="11364570"/>
                <a:ext cx="3590256" cy="278154"/>
              </a:xfrm>
              <a:custGeom>
                <a:avLst/>
                <a:gdLst/>
                <a:ahLst/>
                <a:cxnLst/>
                <a:rect l="l" t="t" r="r" b="b"/>
                <a:pathLst>
                  <a:path w="3590256" h="278154">
                    <a:moveTo>
                      <a:pt x="279400" y="139077"/>
                    </a:moveTo>
                    <a:cubicBezTo>
                      <a:pt x="279056" y="62167"/>
                      <a:pt x="216611" y="0"/>
                      <a:pt x="139700" y="0"/>
                    </a:cubicBezTo>
                    <a:cubicBezTo>
                      <a:pt x="62789" y="0"/>
                      <a:pt x="344" y="62167"/>
                      <a:pt x="0" y="139077"/>
                    </a:cubicBezTo>
                    <a:cubicBezTo>
                      <a:pt x="344" y="215987"/>
                      <a:pt x="62789" y="278153"/>
                      <a:pt x="139700" y="278153"/>
                    </a:cubicBezTo>
                    <a:cubicBezTo>
                      <a:pt x="216611" y="278153"/>
                      <a:pt x="279056" y="215987"/>
                      <a:pt x="279400" y="139077"/>
                    </a:cubicBezTo>
                    <a:close/>
                    <a:moveTo>
                      <a:pt x="139700" y="110502"/>
                    </a:moveTo>
                    <a:cubicBezTo>
                      <a:pt x="123968" y="110572"/>
                      <a:pt x="111252" y="123345"/>
                      <a:pt x="111252" y="139077"/>
                    </a:cubicBezTo>
                    <a:cubicBezTo>
                      <a:pt x="111252" y="154808"/>
                      <a:pt x="123968" y="167581"/>
                      <a:pt x="139700" y="167652"/>
                    </a:cubicBezTo>
                    <a:lnTo>
                      <a:pt x="3561808" y="167652"/>
                    </a:lnTo>
                    <a:cubicBezTo>
                      <a:pt x="3577540" y="167581"/>
                      <a:pt x="3590256" y="154808"/>
                      <a:pt x="3590256" y="139077"/>
                    </a:cubicBezTo>
                    <a:cubicBezTo>
                      <a:pt x="3590256" y="123345"/>
                      <a:pt x="3577540" y="110572"/>
                      <a:pt x="3561808" y="110502"/>
                    </a:cubicBezTo>
                    <a:close/>
                  </a:path>
                </a:pathLst>
              </a:custGeom>
              <a:solidFill>
                <a:srgbClr val="2D8BBA"/>
              </a:solidFill>
            </p:spPr>
          </p:sp>
          <p:sp>
            <p:nvSpPr>
              <p:cNvPr id="40" name="Freeform 40"/>
              <p:cNvSpPr/>
              <p:nvPr/>
            </p:nvSpPr>
            <p:spPr>
              <a:xfrm>
                <a:off x="8415570" y="11364570"/>
                <a:ext cx="3701508" cy="278154"/>
              </a:xfrm>
              <a:custGeom>
                <a:avLst/>
                <a:gdLst/>
                <a:ahLst/>
                <a:cxnLst/>
                <a:rect l="l" t="t" r="r" b="b"/>
                <a:pathLst>
                  <a:path w="3701508" h="278154">
                    <a:moveTo>
                      <a:pt x="279400" y="139077"/>
                    </a:moveTo>
                    <a:cubicBezTo>
                      <a:pt x="279056" y="62167"/>
                      <a:pt x="216611" y="0"/>
                      <a:pt x="139700" y="0"/>
                    </a:cubicBezTo>
                    <a:cubicBezTo>
                      <a:pt x="62789" y="0"/>
                      <a:pt x="344" y="62167"/>
                      <a:pt x="0" y="139077"/>
                    </a:cubicBezTo>
                    <a:cubicBezTo>
                      <a:pt x="344" y="215987"/>
                      <a:pt x="62789" y="278153"/>
                      <a:pt x="139700" y="278153"/>
                    </a:cubicBezTo>
                    <a:cubicBezTo>
                      <a:pt x="216611" y="278153"/>
                      <a:pt x="279056" y="215987"/>
                      <a:pt x="279400" y="139077"/>
                    </a:cubicBezTo>
                    <a:close/>
                    <a:moveTo>
                      <a:pt x="139700" y="110502"/>
                    </a:moveTo>
                    <a:cubicBezTo>
                      <a:pt x="123968" y="110572"/>
                      <a:pt x="111252" y="123345"/>
                      <a:pt x="111252" y="139077"/>
                    </a:cubicBezTo>
                    <a:cubicBezTo>
                      <a:pt x="111252" y="154808"/>
                      <a:pt x="123968" y="167581"/>
                      <a:pt x="139700" y="167652"/>
                    </a:cubicBezTo>
                    <a:lnTo>
                      <a:pt x="3561808" y="167652"/>
                    </a:lnTo>
                    <a:cubicBezTo>
                      <a:pt x="3577540" y="167581"/>
                      <a:pt x="3590256" y="154808"/>
                      <a:pt x="3590256" y="139077"/>
                    </a:cubicBezTo>
                    <a:cubicBezTo>
                      <a:pt x="3590256" y="123345"/>
                      <a:pt x="3577540" y="110572"/>
                      <a:pt x="3561808" y="110502"/>
                    </a:cubicBezTo>
                    <a:close/>
                    <a:moveTo>
                      <a:pt x="3701508" y="139077"/>
                    </a:moveTo>
                    <a:cubicBezTo>
                      <a:pt x="3701164" y="62167"/>
                      <a:pt x="3638719" y="0"/>
                      <a:pt x="3561808" y="0"/>
                    </a:cubicBezTo>
                    <a:cubicBezTo>
                      <a:pt x="3484897" y="0"/>
                      <a:pt x="3422452" y="62167"/>
                      <a:pt x="3422108" y="139077"/>
                    </a:cubicBezTo>
                    <a:cubicBezTo>
                      <a:pt x="3422452" y="215987"/>
                      <a:pt x="3484897" y="278153"/>
                      <a:pt x="3561808" y="278153"/>
                    </a:cubicBezTo>
                    <a:cubicBezTo>
                      <a:pt x="3638719" y="278153"/>
                      <a:pt x="3701164" y="215987"/>
                      <a:pt x="3701508" y="139077"/>
                    </a:cubicBezTo>
                    <a:close/>
                  </a:path>
                </a:pathLst>
              </a:custGeom>
              <a:solidFill>
                <a:srgbClr val="2D8BBA"/>
              </a:solidFill>
            </p:spPr>
          </p:sp>
          <p:sp>
            <p:nvSpPr>
              <p:cNvPr id="41" name="Freeform 41"/>
              <p:cNvSpPr/>
              <p:nvPr/>
            </p:nvSpPr>
            <p:spPr>
              <a:xfrm>
                <a:off x="1571354" y="10470295"/>
                <a:ext cx="3593309" cy="1064830"/>
              </a:xfrm>
              <a:custGeom>
                <a:avLst/>
                <a:gdLst/>
                <a:ahLst/>
                <a:cxnLst/>
                <a:rect l="l" t="t" r="r" b="b"/>
                <a:pathLst>
                  <a:path w="3593309" h="1064830">
                    <a:moveTo>
                      <a:pt x="279400" y="139077"/>
                    </a:moveTo>
                    <a:cubicBezTo>
                      <a:pt x="279056" y="62167"/>
                      <a:pt x="216611" y="0"/>
                      <a:pt x="139700" y="0"/>
                    </a:cubicBezTo>
                    <a:cubicBezTo>
                      <a:pt x="62789" y="0"/>
                      <a:pt x="344" y="62167"/>
                      <a:pt x="0" y="139077"/>
                    </a:cubicBezTo>
                    <a:cubicBezTo>
                      <a:pt x="344" y="215987"/>
                      <a:pt x="62789" y="278154"/>
                      <a:pt x="139700" y="278154"/>
                    </a:cubicBezTo>
                    <a:cubicBezTo>
                      <a:pt x="216611" y="278154"/>
                      <a:pt x="279056" y="215987"/>
                      <a:pt x="279400" y="139077"/>
                    </a:cubicBezTo>
                    <a:close/>
                    <a:moveTo>
                      <a:pt x="146924" y="111430"/>
                    </a:moveTo>
                    <a:cubicBezTo>
                      <a:pt x="131686" y="107521"/>
                      <a:pt x="116154" y="116664"/>
                      <a:pt x="112177" y="131885"/>
                    </a:cubicBezTo>
                    <a:cubicBezTo>
                      <a:pt x="108199" y="147106"/>
                      <a:pt x="117273" y="162678"/>
                      <a:pt x="132476" y="166724"/>
                    </a:cubicBezTo>
                    <a:lnTo>
                      <a:pt x="3554584" y="1060921"/>
                    </a:lnTo>
                    <a:cubicBezTo>
                      <a:pt x="3569822" y="1064830"/>
                      <a:pt x="3585354" y="1055688"/>
                      <a:pt x="3589331" y="1040467"/>
                    </a:cubicBezTo>
                    <a:cubicBezTo>
                      <a:pt x="3593309" y="1025246"/>
                      <a:pt x="3584235" y="1009673"/>
                      <a:pt x="3569032" y="1005628"/>
                    </a:cubicBezTo>
                    <a:close/>
                  </a:path>
                </a:pathLst>
              </a:custGeom>
              <a:solidFill>
                <a:srgbClr val="2F5F98"/>
              </a:solidFill>
            </p:spPr>
          </p:sp>
          <p:sp>
            <p:nvSpPr>
              <p:cNvPr id="42" name="Freeform 42"/>
              <p:cNvSpPr/>
              <p:nvPr/>
            </p:nvSpPr>
            <p:spPr>
              <a:xfrm>
                <a:off x="4993462" y="11364493"/>
                <a:ext cx="3590256" cy="278154"/>
              </a:xfrm>
              <a:custGeom>
                <a:avLst/>
                <a:gdLst/>
                <a:ahLst/>
                <a:cxnLst/>
                <a:rect l="l" t="t" r="r" b="b"/>
                <a:pathLst>
                  <a:path w="3590256" h="278154">
                    <a:moveTo>
                      <a:pt x="279400" y="139077"/>
                    </a:moveTo>
                    <a:cubicBezTo>
                      <a:pt x="279056" y="62167"/>
                      <a:pt x="216611" y="0"/>
                      <a:pt x="139700" y="0"/>
                    </a:cubicBezTo>
                    <a:cubicBezTo>
                      <a:pt x="62789" y="0"/>
                      <a:pt x="344" y="62167"/>
                      <a:pt x="0" y="139077"/>
                    </a:cubicBezTo>
                    <a:cubicBezTo>
                      <a:pt x="344" y="215987"/>
                      <a:pt x="62789" y="278154"/>
                      <a:pt x="139700" y="278154"/>
                    </a:cubicBezTo>
                    <a:cubicBezTo>
                      <a:pt x="216611" y="278154"/>
                      <a:pt x="279056" y="215987"/>
                      <a:pt x="279400" y="139077"/>
                    </a:cubicBezTo>
                    <a:close/>
                    <a:moveTo>
                      <a:pt x="139701" y="110502"/>
                    </a:moveTo>
                    <a:cubicBezTo>
                      <a:pt x="123969" y="110572"/>
                      <a:pt x="111253" y="123345"/>
                      <a:pt x="111252" y="139076"/>
                    </a:cubicBezTo>
                    <a:cubicBezTo>
                      <a:pt x="111252" y="154809"/>
                      <a:pt x="123968" y="167581"/>
                      <a:pt x="139699" y="167652"/>
                    </a:cubicBezTo>
                    <a:lnTo>
                      <a:pt x="3561807" y="167729"/>
                    </a:lnTo>
                    <a:cubicBezTo>
                      <a:pt x="3577539" y="167659"/>
                      <a:pt x="3590255" y="154886"/>
                      <a:pt x="3590256" y="139154"/>
                    </a:cubicBezTo>
                    <a:cubicBezTo>
                      <a:pt x="3590256" y="123423"/>
                      <a:pt x="3577540" y="110649"/>
                      <a:pt x="3561809" y="110579"/>
                    </a:cubicBezTo>
                    <a:close/>
                  </a:path>
                </a:pathLst>
              </a:custGeom>
              <a:solidFill>
                <a:srgbClr val="2F5F98"/>
              </a:solidFill>
            </p:spPr>
          </p:sp>
          <p:sp>
            <p:nvSpPr>
              <p:cNvPr id="43" name="Freeform 43"/>
              <p:cNvSpPr/>
              <p:nvPr/>
            </p:nvSpPr>
            <p:spPr>
              <a:xfrm>
                <a:off x="8415570" y="11364570"/>
                <a:ext cx="3701508" cy="278154"/>
              </a:xfrm>
              <a:custGeom>
                <a:avLst/>
                <a:gdLst/>
                <a:ahLst/>
                <a:cxnLst/>
                <a:rect l="l" t="t" r="r" b="b"/>
                <a:pathLst>
                  <a:path w="3701508" h="278154">
                    <a:moveTo>
                      <a:pt x="279400" y="139077"/>
                    </a:moveTo>
                    <a:cubicBezTo>
                      <a:pt x="279056" y="62167"/>
                      <a:pt x="216611" y="0"/>
                      <a:pt x="139700" y="0"/>
                    </a:cubicBezTo>
                    <a:cubicBezTo>
                      <a:pt x="62789" y="0"/>
                      <a:pt x="344" y="62167"/>
                      <a:pt x="0" y="139077"/>
                    </a:cubicBezTo>
                    <a:cubicBezTo>
                      <a:pt x="344" y="215987"/>
                      <a:pt x="62789" y="278153"/>
                      <a:pt x="139700" y="278153"/>
                    </a:cubicBezTo>
                    <a:cubicBezTo>
                      <a:pt x="216611" y="278153"/>
                      <a:pt x="279056" y="215987"/>
                      <a:pt x="279400" y="139077"/>
                    </a:cubicBezTo>
                    <a:close/>
                    <a:moveTo>
                      <a:pt x="139700" y="110502"/>
                    </a:moveTo>
                    <a:cubicBezTo>
                      <a:pt x="123968" y="110572"/>
                      <a:pt x="111252" y="123345"/>
                      <a:pt x="111252" y="139077"/>
                    </a:cubicBezTo>
                    <a:cubicBezTo>
                      <a:pt x="111252" y="154808"/>
                      <a:pt x="123968" y="167581"/>
                      <a:pt x="139700" y="167652"/>
                    </a:cubicBezTo>
                    <a:lnTo>
                      <a:pt x="3561808" y="167652"/>
                    </a:lnTo>
                    <a:cubicBezTo>
                      <a:pt x="3577540" y="167581"/>
                      <a:pt x="3590256" y="154808"/>
                      <a:pt x="3590256" y="139077"/>
                    </a:cubicBezTo>
                    <a:cubicBezTo>
                      <a:pt x="3590256" y="123345"/>
                      <a:pt x="3577540" y="110572"/>
                      <a:pt x="3561808" y="110502"/>
                    </a:cubicBezTo>
                    <a:close/>
                    <a:moveTo>
                      <a:pt x="3701508" y="139077"/>
                    </a:moveTo>
                    <a:cubicBezTo>
                      <a:pt x="3701164" y="62167"/>
                      <a:pt x="3638719" y="0"/>
                      <a:pt x="3561808" y="0"/>
                    </a:cubicBezTo>
                    <a:cubicBezTo>
                      <a:pt x="3484897" y="0"/>
                      <a:pt x="3422452" y="62167"/>
                      <a:pt x="3422108" y="139077"/>
                    </a:cubicBezTo>
                    <a:cubicBezTo>
                      <a:pt x="3422452" y="215987"/>
                      <a:pt x="3484897" y="278153"/>
                      <a:pt x="3561808" y="278153"/>
                    </a:cubicBezTo>
                    <a:cubicBezTo>
                      <a:pt x="3638719" y="278153"/>
                      <a:pt x="3701164" y="215987"/>
                      <a:pt x="3701508" y="139077"/>
                    </a:cubicBezTo>
                    <a:close/>
                  </a:path>
                </a:pathLst>
              </a:custGeom>
              <a:solidFill>
                <a:srgbClr val="2F5F98"/>
              </a:solidFill>
            </p:spPr>
          </p:sp>
          <p:sp>
            <p:nvSpPr>
              <p:cNvPr id="44" name="Freeform 44"/>
              <p:cNvSpPr/>
              <p:nvPr/>
            </p:nvSpPr>
            <p:spPr>
              <a:xfrm>
                <a:off x="1571354" y="11269070"/>
                <a:ext cx="3590683" cy="278154"/>
              </a:xfrm>
              <a:custGeom>
                <a:avLst/>
                <a:gdLst/>
                <a:ahLst/>
                <a:cxnLst/>
                <a:rect l="l" t="t" r="r" b="b"/>
                <a:pathLst>
                  <a:path w="3590683" h="278154">
                    <a:moveTo>
                      <a:pt x="279400" y="139077"/>
                    </a:moveTo>
                    <a:cubicBezTo>
                      <a:pt x="279056" y="62167"/>
                      <a:pt x="216611" y="0"/>
                      <a:pt x="139700" y="0"/>
                    </a:cubicBezTo>
                    <a:cubicBezTo>
                      <a:pt x="62789" y="0"/>
                      <a:pt x="344" y="62167"/>
                      <a:pt x="0" y="139077"/>
                    </a:cubicBezTo>
                    <a:cubicBezTo>
                      <a:pt x="344" y="215987"/>
                      <a:pt x="62789" y="278154"/>
                      <a:pt x="139700" y="278154"/>
                    </a:cubicBezTo>
                    <a:cubicBezTo>
                      <a:pt x="216611" y="278154"/>
                      <a:pt x="279056" y="215987"/>
                      <a:pt x="279400" y="139077"/>
                    </a:cubicBezTo>
                    <a:close/>
                    <a:moveTo>
                      <a:pt x="140497" y="110513"/>
                    </a:moveTo>
                    <a:cubicBezTo>
                      <a:pt x="124769" y="110145"/>
                      <a:pt x="111702" y="122558"/>
                      <a:pt x="111263" y="138283"/>
                    </a:cubicBezTo>
                    <a:cubicBezTo>
                      <a:pt x="110825" y="154009"/>
                      <a:pt x="123179" y="167132"/>
                      <a:pt x="138903" y="167641"/>
                    </a:cubicBezTo>
                    <a:lnTo>
                      <a:pt x="3561011" y="263140"/>
                    </a:lnTo>
                    <a:cubicBezTo>
                      <a:pt x="3576738" y="263508"/>
                      <a:pt x="3589805" y="251095"/>
                      <a:pt x="3590245" y="235370"/>
                    </a:cubicBezTo>
                    <a:cubicBezTo>
                      <a:pt x="3590683" y="219644"/>
                      <a:pt x="3578329" y="206522"/>
                      <a:pt x="3562605" y="206013"/>
                    </a:cubicBezTo>
                    <a:close/>
                  </a:path>
                </a:pathLst>
              </a:custGeom>
              <a:solidFill>
                <a:srgbClr val="31356E"/>
              </a:solidFill>
            </p:spPr>
          </p:sp>
          <p:sp>
            <p:nvSpPr>
              <p:cNvPr id="45" name="Freeform 45"/>
              <p:cNvSpPr/>
              <p:nvPr/>
            </p:nvSpPr>
            <p:spPr>
              <a:xfrm>
                <a:off x="4993462" y="11364570"/>
                <a:ext cx="3590256" cy="278154"/>
              </a:xfrm>
              <a:custGeom>
                <a:avLst/>
                <a:gdLst/>
                <a:ahLst/>
                <a:cxnLst/>
                <a:rect l="l" t="t" r="r" b="b"/>
                <a:pathLst>
                  <a:path w="3590256" h="278154">
                    <a:moveTo>
                      <a:pt x="279400" y="139077"/>
                    </a:moveTo>
                    <a:cubicBezTo>
                      <a:pt x="279056" y="62167"/>
                      <a:pt x="216611" y="0"/>
                      <a:pt x="139700" y="0"/>
                    </a:cubicBezTo>
                    <a:cubicBezTo>
                      <a:pt x="62789" y="0"/>
                      <a:pt x="344" y="62167"/>
                      <a:pt x="0" y="139077"/>
                    </a:cubicBezTo>
                    <a:cubicBezTo>
                      <a:pt x="344" y="215987"/>
                      <a:pt x="62789" y="278153"/>
                      <a:pt x="139700" y="278153"/>
                    </a:cubicBezTo>
                    <a:cubicBezTo>
                      <a:pt x="216611" y="278153"/>
                      <a:pt x="279056" y="215987"/>
                      <a:pt x="279400" y="139077"/>
                    </a:cubicBezTo>
                    <a:close/>
                    <a:moveTo>
                      <a:pt x="139700" y="110502"/>
                    </a:moveTo>
                    <a:cubicBezTo>
                      <a:pt x="123968" y="110572"/>
                      <a:pt x="111252" y="123345"/>
                      <a:pt x="111252" y="139077"/>
                    </a:cubicBezTo>
                    <a:cubicBezTo>
                      <a:pt x="111252" y="154808"/>
                      <a:pt x="123968" y="167581"/>
                      <a:pt x="139700" y="167652"/>
                    </a:cubicBezTo>
                    <a:lnTo>
                      <a:pt x="3561808" y="167652"/>
                    </a:lnTo>
                    <a:cubicBezTo>
                      <a:pt x="3577540" y="167581"/>
                      <a:pt x="3590256" y="154808"/>
                      <a:pt x="3590256" y="139077"/>
                    </a:cubicBezTo>
                    <a:cubicBezTo>
                      <a:pt x="3590256" y="123345"/>
                      <a:pt x="3577540" y="110572"/>
                      <a:pt x="3561808" y="110502"/>
                    </a:cubicBezTo>
                    <a:close/>
                  </a:path>
                </a:pathLst>
              </a:custGeom>
              <a:solidFill>
                <a:srgbClr val="31356E"/>
              </a:solidFill>
            </p:spPr>
          </p:sp>
          <p:sp>
            <p:nvSpPr>
              <p:cNvPr id="46" name="Freeform 46"/>
              <p:cNvSpPr/>
              <p:nvPr/>
            </p:nvSpPr>
            <p:spPr>
              <a:xfrm>
                <a:off x="8415570" y="11364570"/>
                <a:ext cx="3701508" cy="278154"/>
              </a:xfrm>
              <a:custGeom>
                <a:avLst/>
                <a:gdLst/>
                <a:ahLst/>
                <a:cxnLst/>
                <a:rect l="l" t="t" r="r" b="b"/>
                <a:pathLst>
                  <a:path w="3701508" h="278154">
                    <a:moveTo>
                      <a:pt x="279400" y="139077"/>
                    </a:moveTo>
                    <a:cubicBezTo>
                      <a:pt x="279056" y="62167"/>
                      <a:pt x="216611" y="0"/>
                      <a:pt x="139700" y="0"/>
                    </a:cubicBezTo>
                    <a:cubicBezTo>
                      <a:pt x="62789" y="0"/>
                      <a:pt x="344" y="62167"/>
                      <a:pt x="0" y="139077"/>
                    </a:cubicBezTo>
                    <a:cubicBezTo>
                      <a:pt x="344" y="215987"/>
                      <a:pt x="62789" y="278153"/>
                      <a:pt x="139700" y="278153"/>
                    </a:cubicBezTo>
                    <a:cubicBezTo>
                      <a:pt x="216611" y="278153"/>
                      <a:pt x="279056" y="215987"/>
                      <a:pt x="279400" y="139077"/>
                    </a:cubicBezTo>
                    <a:close/>
                    <a:moveTo>
                      <a:pt x="139700" y="110502"/>
                    </a:moveTo>
                    <a:cubicBezTo>
                      <a:pt x="123968" y="110572"/>
                      <a:pt x="111252" y="123345"/>
                      <a:pt x="111252" y="139077"/>
                    </a:cubicBezTo>
                    <a:cubicBezTo>
                      <a:pt x="111252" y="154808"/>
                      <a:pt x="123968" y="167581"/>
                      <a:pt x="139700" y="167652"/>
                    </a:cubicBezTo>
                    <a:lnTo>
                      <a:pt x="3561808" y="167652"/>
                    </a:lnTo>
                    <a:cubicBezTo>
                      <a:pt x="3577540" y="167581"/>
                      <a:pt x="3590256" y="154808"/>
                      <a:pt x="3590256" y="139077"/>
                    </a:cubicBezTo>
                    <a:cubicBezTo>
                      <a:pt x="3590256" y="123345"/>
                      <a:pt x="3577540" y="110572"/>
                      <a:pt x="3561808" y="110502"/>
                    </a:cubicBezTo>
                    <a:close/>
                    <a:moveTo>
                      <a:pt x="3701508" y="139077"/>
                    </a:moveTo>
                    <a:cubicBezTo>
                      <a:pt x="3701164" y="62167"/>
                      <a:pt x="3638719" y="0"/>
                      <a:pt x="3561808" y="0"/>
                    </a:cubicBezTo>
                    <a:cubicBezTo>
                      <a:pt x="3484897" y="0"/>
                      <a:pt x="3422452" y="62167"/>
                      <a:pt x="3422108" y="139077"/>
                    </a:cubicBezTo>
                    <a:cubicBezTo>
                      <a:pt x="3422452" y="215987"/>
                      <a:pt x="3484897" y="278153"/>
                      <a:pt x="3561808" y="278153"/>
                    </a:cubicBezTo>
                    <a:cubicBezTo>
                      <a:pt x="3638719" y="278153"/>
                      <a:pt x="3701164" y="215987"/>
                      <a:pt x="3701508" y="139077"/>
                    </a:cubicBezTo>
                    <a:close/>
                  </a:path>
                </a:pathLst>
              </a:custGeom>
              <a:solidFill>
                <a:srgbClr val="31356E"/>
              </a:solidFill>
            </p:spPr>
          </p:sp>
          <p:sp>
            <p:nvSpPr>
              <p:cNvPr id="47" name="Freeform 47"/>
              <p:cNvSpPr/>
              <p:nvPr/>
            </p:nvSpPr>
            <p:spPr>
              <a:xfrm>
                <a:off x="1571354" y="1769014"/>
                <a:ext cx="3594341" cy="6992051"/>
              </a:xfrm>
              <a:custGeom>
                <a:avLst/>
                <a:gdLst/>
                <a:ahLst/>
                <a:cxnLst/>
                <a:rect l="l" t="t" r="r" b="b"/>
                <a:pathLst>
                  <a:path w="3594341" h="6992051">
                    <a:moveTo>
                      <a:pt x="279400" y="139077"/>
                    </a:moveTo>
                    <a:cubicBezTo>
                      <a:pt x="279056" y="62166"/>
                      <a:pt x="216611" y="0"/>
                      <a:pt x="139700" y="0"/>
                    </a:cubicBezTo>
                    <a:cubicBezTo>
                      <a:pt x="62789" y="0"/>
                      <a:pt x="344" y="62166"/>
                      <a:pt x="0" y="139077"/>
                    </a:cubicBezTo>
                    <a:cubicBezTo>
                      <a:pt x="344" y="215987"/>
                      <a:pt x="62789" y="278153"/>
                      <a:pt x="139700" y="278153"/>
                    </a:cubicBezTo>
                    <a:cubicBezTo>
                      <a:pt x="216611" y="278153"/>
                      <a:pt x="279056" y="215987"/>
                      <a:pt x="279400" y="139077"/>
                    </a:cubicBezTo>
                    <a:close/>
                    <a:moveTo>
                      <a:pt x="165240" y="126262"/>
                    </a:moveTo>
                    <a:cubicBezTo>
                      <a:pt x="158123" y="112233"/>
                      <a:pt x="141004" y="106595"/>
                      <a:pt x="126943" y="113650"/>
                    </a:cubicBezTo>
                    <a:cubicBezTo>
                      <a:pt x="112881" y="120705"/>
                      <a:pt x="107168" y="137799"/>
                      <a:pt x="114160" y="151891"/>
                    </a:cubicBezTo>
                    <a:lnTo>
                      <a:pt x="3536268" y="6972384"/>
                    </a:lnTo>
                    <a:cubicBezTo>
                      <a:pt x="3543385" y="6986414"/>
                      <a:pt x="3560504" y="6992051"/>
                      <a:pt x="3574566" y="6984996"/>
                    </a:cubicBezTo>
                    <a:cubicBezTo>
                      <a:pt x="3588627" y="6977941"/>
                      <a:pt x="3594341" y="6960848"/>
                      <a:pt x="3587349" y="6946755"/>
                    </a:cubicBezTo>
                    <a:close/>
                  </a:path>
                </a:pathLst>
              </a:custGeom>
              <a:solidFill>
                <a:srgbClr val="704E85"/>
              </a:solidFill>
            </p:spPr>
          </p:sp>
          <p:sp>
            <p:nvSpPr>
              <p:cNvPr id="48" name="Freeform 48"/>
              <p:cNvSpPr/>
              <p:nvPr/>
            </p:nvSpPr>
            <p:spPr>
              <a:xfrm>
                <a:off x="4993462" y="6968065"/>
                <a:ext cx="3594293" cy="1899595"/>
              </a:xfrm>
              <a:custGeom>
                <a:avLst/>
                <a:gdLst/>
                <a:ahLst/>
                <a:cxnLst/>
                <a:rect l="l" t="t" r="r" b="b"/>
                <a:pathLst>
                  <a:path w="3594293" h="1899595">
                    <a:moveTo>
                      <a:pt x="279400" y="1760518"/>
                    </a:moveTo>
                    <a:cubicBezTo>
                      <a:pt x="279056" y="1683608"/>
                      <a:pt x="216611" y="1621442"/>
                      <a:pt x="139700" y="1621442"/>
                    </a:cubicBezTo>
                    <a:cubicBezTo>
                      <a:pt x="62789" y="1621442"/>
                      <a:pt x="344" y="1683608"/>
                      <a:pt x="0" y="1760518"/>
                    </a:cubicBezTo>
                    <a:cubicBezTo>
                      <a:pt x="344" y="1837429"/>
                      <a:pt x="62789" y="1899595"/>
                      <a:pt x="139700" y="1899595"/>
                    </a:cubicBezTo>
                    <a:cubicBezTo>
                      <a:pt x="216611" y="1899595"/>
                      <a:pt x="279056" y="1837429"/>
                      <a:pt x="279400" y="1760518"/>
                    </a:cubicBezTo>
                    <a:close/>
                    <a:moveTo>
                      <a:pt x="126820" y="1735011"/>
                    </a:moveTo>
                    <a:cubicBezTo>
                      <a:pt x="112809" y="1742165"/>
                      <a:pt x="107215" y="1759298"/>
                      <a:pt x="114306" y="1773341"/>
                    </a:cubicBezTo>
                    <a:cubicBezTo>
                      <a:pt x="121397" y="1787384"/>
                      <a:pt x="138505" y="1793054"/>
                      <a:pt x="152580" y="1786026"/>
                    </a:cubicBezTo>
                    <a:lnTo>
                      <a:pt x="3574688" y="58044"/>
                    </a:lnTo>
                    <a:cubicBezTo>
                      <a:pt x="3588699" y="50890"/>
                      <a:pt x="3594293" y="33757"/>
                      <a:pt x="3587202" y="19714"/>
                    </a:cubicBezTo>
                    <a:cubicBezTo>
                      <a:pt x="3580111" y="5671"/>
                      <a:pt x="3563003" y="0"/>
                      <a:pt x="3548928" y="7029"/>
                    </a:cubicBezTo>
                    <a:close/>
                  </a:path>
                </a:pathLst>
              </a:custGeom>
              <a:solidFill>
                <a:srgbClr val="704E85"/>
              </a:solidFill>
            </p:spPr>
          </p:sp>
          <p:sp>
            <p:nvSpPr>
              <p:cNvPr id="49" name="Freeform 49"/>
              <p:cNvSpPr/>
              <p:nvPr/>
            </p:nvSpPr>
            <p:spPr>
              <a:xfrm>
                <a:off x="8415570" y="6861525"/>
                <a:ext cx="3701508" cy="4113470"/>
              </a:xfrm>
              <a:custGeom>
                <a:avLst/>
                <a:gdLst/>
                <a:ahLst/>
                <a:cxnLst/>
                <a:rect l="l" t="t" r="r" b="b"/>
                <a:pathLst>
                  <a:path w="3701508" h="4113470">
                    <a:moveTo>
                      <a:pt x="279400" y="139076"/>
                    </a:moveTo>
                    <a:cubicBezTo>
                      <a:pt x="279056" y="62166"/>
                      <a:pt x="216611" y="0"/>
                      <a:pt x="139700" y="0"/>
                    </a:cubicBezTo>
                    <a:cubicBezTo>
                      <a:pt x="62789" y="0"/>
                      <a:pt x="344" y="62166"/>
                      <a:pt x="0" y="139076"/>
                    </a:cubicBezTo>
                    <a:cubicBezTo>
                      <a:pt x="344" y="215986"/>
                      <a:pt x="62789" y="278153"/>
                      <a:pt x="139700" y="278153"/>
                    </a:cubicBezTo>
                    <a:cubicBezTo>
                      <a:pt x="216611" y="278153"/>
                      <a:pt x="279056" y="215986"/>
                      <a:pt x="279400" y="139076"/>
                    </a:cubicBezTo>
                    <a:close/>
                    <a:moveTo>
                      <a:pt x="161021" y="120052"/>
                    </a:moveTo>
                    <a:cubicBezTo>
                      <a:pt x="150499" y="108340"/>
                      <a:pt x="132487" y="107346"/>
                      <a:pt x="120740" y="117827"/>
                    </a:cubicBezTo>
                    <a:cubicBezTo>
                      <a:pt x="108993" y="128309"/>
                      <a:pt x="107937" y="146318"/>
                      <a:pt x="118379" y="158101"/>
                    </a:cubicBezTo>
                    <a:lnTo>
                      <a:pt x="3540486" y="3993416"/>
                    </a:lnTo>
                    <a:cubicBezTo>
                      <a:pt x="3551012" y="4005108"/>
                      <a:pt x="3569009" y="4006092"/>
                      <a:pt x="3580747" y="3995618"/>
                    </a:cubicBezTo>
                    <a:cubicBezTo>
                      <a:pt x="3592485" y="3985145"/>
                      <a:pt x="3593550" y="3967154"/>
                      <a:pt x="3583129" y="3955368"/>
                    </a:cubicBezTo>
                    <a:close/>
                    <a:moveTo>
                      <a:pt x="3701508" y="3974393"/>
                    </a:moveTo>
                    <a:cubicBezTo>
                      <a:pt x="3701164" y="3897483"/>
                      <a:pt x="3638719" y="3835316"/>
                      <a:pt x="3561808" y="3835316"/>
                    </a:cubicBezTo>
                    <a:cubicBezTo>
                      <a:pt x="3484897" y="3835316"/>
                      <a:pt x="3422452" y="3897483"/>
                      <a:pt x="3422108" y="3974393"/>
                    </a:cubicBezTo>
                    <a:cubicBezTo>
                      <a:pt x="3422452" y="4051303"/>
                      <a:pt x="3484897" y="4113469"/>
                      <a:pt x="3561808" y="4113469"/>
                    </a:cubicBezTo>
                    <a:cubicBezTo>
                      <a:pt x="3638719" y="4113469"/>
                      <a:pt x="3701164" y="4051303"/>
                      <a:pt x="3701508" y="3974393"/>
                    </a:cubicBezTo>
                    <a:close/>
                  </a:path>
                </a:pathLst>
              </a:custGeom>
              <a:solidFill>
                <a:srgbClr val="704E85"/>
              </a:solidFill>
            </p:spPr>
          </p:sp>
          <p:sp>
            <p:nvSpPr>
              <p:cNvPr id="50" name="Freeform 50"/>
              <p:cNvSpPr/>
              <p:nvPr/>
            </p:nvSpPr>
            <p:spPr>
              <a:xfrm>
                <a:off x="1571354" y="10113606"/>
                <a:ext cx="3593573" cy="1182478"/>
              </a:xfrm>
              <a:custGeom>
                <a:avLst/>
                <a:gdLst/>
                <a:ahLst/>
                <a:cxnLst/>
                <a:rect l="l" t="t" r="r" b="b"/>
                <a:pathLst>
                  <a:path w="3593573" h="1182478">
                    <a:moveTo>
                      <a:pt x="279400" y="139077"/>
                    </a:moveTo>
                    <a:cubicBezTo>
                      <a:pt x="279056" y="62167"/>
                      <a:pt x="216611" y="0"/>
                      <a:pt x="139700" y="0"/>
                    </a:cubicBezTo>
                    <a:cubicBezTo>
                      <a:pt x="62789" y="0"/>
                      <a:pt x="344" y="62167"/>
                      <a:pt x="0" y="139077"/>
                    </a:cubicBezTo>
                    <a:cubicBezTo>
                      <a:pt x="344" y="215987"/>
                      <a:pt x="62789" y="278153"/>
                      <a:pt x="139700" y="278153"/>
                    </a:cubicBezTo>
                    <a:cubicBezTo>
                      <a:pt x="216611" y="278153"/>
                      <a:pt x="279056" y="215987"/>
                      <a:pt x="279400" y="139077"/>
                    </a:cubicBezTo>
                    <a:close/>
                    <a:moveTo>
                      <a:pt x="147800" y="111674"/>
                    </a:moveTo>
                    <a:cubicBezTo>
                      <a:pt x="132691" y="107272"/>
                      <a:pt x="116866" y="115915"/>
                      <a:pt x="112404" y="131007"/>
                    </a:cubicBezTo>
                    <a:cubicBezTo>
                      <a:pt x="107943" y="146100"/>
                      <a:pt x="116525" y="161958"/>
                      <a:pt x="131600" y="166479"/>
                    </a:cubicBezTo>
                    <a:lnTo>
                      <a:pt x="3553708" y="1178071"/>
                    </a:lnTo>
                    <a:cubicBezTo>
                      <a:pt x="3568819" y="1182478"/>
                      <a:pt x="3584648" y="1173834"/>
                      <a:pt x="3589110" y="1158740"/>
                    </a:cubicBezTo>
                    <a:cubicBezTo>
                      <a:pt x="3593573" y="1143645"/>
                      <a:pt x="3584987" y="1127784"/>
                      <a:pt x="3569909" y="1123266"/>
                    </a:cubicBezTo>
                    <a:close/>
                  </a:path>
                </a:pathLst>
              </a:custGeom>
              <a:solidFill>
                <a:srgbClr val="A66C98"/>
              </a:solidFill>
            </p:spPr>
          </p:sp>
          <p:sp>
            <p:nvSpPr>
              <p:cNvPr id="51" name="Freeform 51"/>
              <p:cNvSpPr/>
              <p:nvPr/>
            </p:nvSpPr>
            <p:spPr>
              <a:xfrm>
                <a:off x="4993462" y="11125198"/>
                <a:ext cx="3590499" cy="278154"/>
              </a:xfrm>
              <a:custGeom>
                <a:avLst/>
                <a:gdLst/>
                <a:ahLst/>
                <a:cxnLst/>
                <a:rect l="l" t="t" r="r" b="b"/>
                <a:pathLst>
                  <a:path w="3590499" h="278154">
                    <a:moveTo>
                      <a:pt x="279400" y="139076"/>
                    </a:moveTo>
                    <a:cubicBezTo>
                      <a:pt x="279056" y="62166"/>
                      <a:pt x="216611" y="0"/>
                      <a:pt x="139700" y="0"/>
                    </a:cubicBezTo>
                    <a:cubicBezTo>
                      <a:pt x="62789" y="0"/>
                      <a:pt x="344" y="62166"/>
                      <a:pt x="0" y="139076"/>
                    </a:cubicBezTo>
                    <a:cubicBezTo>
                      <a:pt x="344" y="215986"/>
                      <a:pt x="62789" y="278153"/>
                      <a:pt x="139700" y="278153"/>
                    </a:cubicBezTo>
                    <a:cubicBezTo>
                      <a:pt x="216611" y="278153"/>
                      <a:pt x="279056" y="215986"/>
                      <a:pt x="279400" y="139076"/>
                    </a:cubicBezTo>
                    <a:close/>
                    <a:moveTo>
                      <a:pt x="139252" y="110505"/>
                    </a:moveTo>
                    <a:cubicBezTo>
                      <a:pt x="123524" y="110822"/>
                      <a:pt x="111009" y="123793"/>
                      <a:pt x="111256" y="139523"/>
                    </a:cubicBezTo>
                    <a:cubicBezTo>
                      <a:pt x="111503" y="155252"/>
                      <a:pt x="124417" y="167824"/>
                      <a:pt x="140148" y="167648"/>
                    </a:cubicBezTo>
                    <a:lnTo>
                      <a:pt x="3562256" y="114003"/>
                    </a:lnTo>
                    <a:cubicBezTo>
                      <a:pt x="3577985" y="113686"/>
                      <a:pt x="3590499" y="100715"/>
                      <a:pt x="3590252" y="84985"/>
                    </a:cubicBezTo>
                    <a:cubicBezTo>
                      <a:pt x="3590006" y="69255"/>
                      <a:pt x="3577091" y="56684"/>
                      <a:pt x="3561360" y="56860"/>
                    </a:cubicBezTo>
                    <a:close/>
                  </a:path>
                </a:pathLst>
              </a:custGeom>
              <a:solidFill>
                <a:srgbClr val="A66C98"/>
              </a:solidFill>
            </p:spPr>
          </p:sp>
          <p:sp>
            <p:nvSpPr>
              <p:cNvPr id="52" name="Freeform 52"/>
              <p:cNvSpPr/>
              <p:nvPr/>
            </p:nvSpPr>
            <p:spPr>
              <a:xfrm>
                <a:off x="8415570" y="11071553"/>
                <a:ext cx="3701508" cy="562140"/>
              </a:xfrm>
              <a:custGeom>
                <a:avLst/>
                <a:gdLst/>
                <a:ahLst/>
                <a:cxnLst/>
                <a:rect l="l" t="t" r="r" b="b"/>
                <a:pathLst>
                  <a:path w="3701508" h="562140">
                    <a:moveTo>
                      <a:pt x="279400" y="139077"/>
                    </a:moveTo>
                    <a:cubicBezTo>
                      <a:pt x="279056" y="62167"/>
                      <a:pt x="216611" y="0"/>
                      <a:pt x="139700" y="0"/>
                    </a:cubicBezTo>
                    <a:cubicBezTo>
                      <a:pt x="62789" y="0"/>
                      <a:pt x="344" y="62167"/>
                      <a:pt x="0" y="139077"/>
                    </a:cubicBezTo>
                    <a:cubicBezTo>
                      <a:pt x="344" y="215987"/>
                      <a:pt x="62789" y="278153"/>
                      <a:pt x="139700" y="278153"/>
                    </a:cubicBezTo>
                    <a:cubicBezTo>
                      <a:pt x="216611" y="278153"/>
                      <a:pt x="279056" y="215987"/>
                      <a:pt x="279400" y="139077"/>
                    </a:cubicBezTo>
                    <a:close/>
                    <a:moveTo>
                      <a:pt x="142063" y="110599"/>
                    </a:moveTo>
                    <a:cubicBezTo>
                      <a:pt x="126368" y="109347"/>
                      <a:pt x="112617" y="121029"/>
                      <a:pt x="111315" y="136720"/>
                    </a:cubicBezTo>
                    <a:cubicBezTo>
                      <a:pt x="110013" y="152412"/>
                      <a:pt x="121649" y="166201"/>
                      <a:pt x="137337" y="167553"/>
                    </a:cubicBezTo>
                    <a:lnTo>
                      <a:pt x="3559445" y="451541"/>
                    </a:lnTo>
                    <a:cubicBezTo>
                      <a:pt x="3575128" y="452771"/>
                      <a:pt x="3588857" y="441094"/>
                      <a:pt x="3590158" y="425416"/>
                    </a:cubicBezTo>
                    <a:cubicBezTo>
                      <a:pt x="3591459" y="409738"/>
                      <a:pt x="3579843" y="395957"/>
                      <a:pt x="3564171" y="394586"/>
                    </a:cubicBezTo>
                    <a:close/>
                    <a:moveTo>
                      <a:pt x="3701508" y="423063"/>
                    </a:moveTo>
                    <a:cubicBezTo>
                      <a:pt x="3701164" y="346153"/>
                      <a:pt x="3638719" y="283986"/>
                      <a:pt x="3561808" y="283986"/>
                    </a:cubicBezTo>
                    <a:cubicBezTo>
                      <a:pt x="3484897" y="283986"/>
                      <a:pt x="3422452" y="346153"/>
                      <a:pt x="3422108" y="423063"/>
                    </a:cubicBezTo>
                    <a:cubicBezTo>
                      <a:pt x="3422452" y="499973"/>
                      <a:pt x="3484897" y="562140"/>
                      <a:pt x="3561808" y="562140"/>
                    </a:cubicBezTo>
                    <a:cubicBezTo>
                      <a:pt x="3638719" y="562140"/>
                      <a:pt x="3701164" y="499973"/>
                      <a:pt x="3701508" y="423063"/>
                    </a:cubicBezTo>
                    <a:close/>
                  </a:path>
                </a:pathLst>
              </a:custGeom>
              <a:solidFill>
                <a:srgbClr val="A66C98"/>
              </a:solidFill>
            </p:spPr>
          </p:sp>
        </p:grpSp>
      </p:grpSp>
      <p:sp>
        <p:nvSpPr>
          <p:cNvPr id="53" name="TextBox 53"/>
          <p:cNvSpPr txBox="1"/>
          <p:nvPr/>
        </p:nvSpPr>
        <p:spPr>
          <a:xfrm>
            <a:off x="679835" y="6534150"/>
            <a:ext cx="5519742" cy="804545"/>
          </a:xfrm>
          <a:prstGeom prst="rect">
            <a:avLst/>
          </a:prstGeom>
        </p:spPr>
        <p:txBody>
          <a:bodyPr lIns="0" tIns="0" rIns="0" bIns="0" rtlCol="0" anchor="t">
            <a:spAutoFit/>
          </a:bodyPr>
          <a:lstStyle/>
          <a:p>
            <a:pPr algn="ctr">
              <a:lnSpc>
                <a:spcPts val="6580"/>
              </a:lnSpc>
            </a:pPr>
            <a:r>
              <a:rPr lang="en-US" sz="4700">
                <a:solidFill>
                  <a:srgbClr val="2D8BBA"/>
                </a:solidFill>
                <a:latin typeface="Forum"/>
              </a:rPr>
              <a:t>Traffic Revenue</a:t>
            </a:r>
          </a:p>
        </p:txBody>
      </p:sp>
      <p:sp>
        <p:nvSpPr>
          <p:cNvPr id="54" name="TextBox 54"/>
          <p:cNvSpPr txBox="1"/>
          <p:nvPr/>
        </p:nvSpPr>
        <p:spPr>
          <a:xfrm>
            <a:off x="0" y="3486150"/>
            <a:ext cx="6199576" cy="3143250"/>
          </a:xfrm>
          <a:prstGeom prst="rect">
            <a:avLst/>
          </a:prstGeom>
        </p:spPr>
        <p:txBody>
          <a:bodyPr lIns="0" tIns="0" rIns="0" bIns="0" rtlCol="0" anchor="t">
            <a:spAutoFit/>
          </a:bodyPr>
          <a:lstStyle/>
          <a:p>
            <a:pPr algn="ctr">
              <a:lnSpc>
                <a:spcPts val="12599"/>
              </a:lnSpc>
              <a:spcBef>
                <a:spcPct val="0"/>
              </a:spcBef>
            </a:pPr>
            <a:r>
              <a:rPr lang="en-US" sz="9000">
                <a:solidFill>
                  <a:srgbClr val="2D8BBA"/>
                </a:solidFill>
                <a:latin typeface="Forum"/>
              </a:rPr>
              <a:t>FINANCIAL STATUS</a:t>
            </a:r>
          </a:p>
        </p:txBody>
      </p:sp>
      <p:sp>
        <p:nvSpPr>
          <p:cNvPr id="55" name="TextBox 55"/>
          <p:cNvSpPr txBox="1"/>
          <p:nvPr/>
        </p:nvSpPr>
        <p:spPr>
          <a:xfrm rot="-5400000">
            <a:off x="5063588" y="4853304"/>
            <a:ext cx="3349823" cy="580390"/>
          </a:xfrm>
          <a:prstGeom prst="rect">
            <a:avLst/>
          </a:prstGeom>
        </p:spPr>
        <p:txBody>
          <a:bodyPr lIns="0" tIns="0" rIns="0" bIns="0" rtlCol="0" anchor="t">
            <a:spAutoFit/>
          </a:bodyPr>
          <a:lstStyle/>
          <a:p>
            <a:pPr algn="ctr">
              <a:lnSpc>
                <a:spcPts val="4759"/>
              </a:lnSpc>
            </a:pPr>
            <a:r>
              <a:rPr lang="en-US" sz="3399">
                <a:solidFill>
                  <a:srgbClr val="2D8BBA"/>
                </a:solidFill>
                <a:latin typeface="Forum"/>
              </a:rPr>
              <a:t>(Amount in lakhs)</a:t>
            </a:r>
          </a:p>
        </p:txBody>
      </p:sp>
      <p:pic>
        <p:nvPicPr>
          <p:cNvPr id="56" name="Picture 56"/>
          <p:cNvPicPr>
            <a:picLocks noChangeAspect="1"/>
          </p:cNvPicPr>
          <p:nvPr/>
        </p:nvPicPr>
        <p:blipFill>
          <a:blip r:embed="rId2"/>
          <a:srcRect/>
          <a:stretch>
            <a:fillRect/>
          </a:stretch>
        </p:blipFill>
        <p:spPr>
          <a:xfrm rot="1246845">
            <a:off x="-2395978" y="-2069141"/>
            <a:ext cx="6151626" cy="8229600"/>
          </a:xfrm>
          <a:prstGeom prst="rect">
            <a:avLst/>
          </a:prstGeom>
        </p:spPr>
      </p:pic>
      <p:pic>
        <p:nvPicPr>
          <p:cNvPr id="57" name="Picture 57"/>
          <p:cNvPicPr>
            <a:picLocks noChangeAspect="1"/>
          </p:cNvPicPr>
          <p:nvPr/>
        </p:nvPicPr>
        <p:blipFill>
          <a:blip r:embed="rId2"/>
          <a:srcRect/>
          <a:stretch>
            <a:fillRect/>
          </a:stretch>
        </p:blipFill>
        <p:spPr>
          <a:xfrm>
            <a:off x="-1285584" y="6629400"/>
            <a:ext cx="6151626" cy="8229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314521">
            <a:off x="-3580675" y="-1093924"/>
            <a:ext cx="7672032" cy="12474848"/>
          </a:xfrm>
          <a:prstGeom prst="rect">
            <a:avLst/>
          </a:prstGeom>
        </p:spPr>
      </p:pic>
      <p:sp>
        <p:nvSpPr>
          <p:cNvPr id="3" name="TextBox 3"/>
          <p:cNvSpPr txBox="1"/>
          <p:nvPr/>
        </p:nvSpPr>
        <p:spPr>
          <a:xfrm>
            <a:off x="1455350" y="5048250"/>
            <a:ext cx="5780472" cy="804545"/>
          </a:xfrm>
          <a:prstGeom prst="rect">
            <a:avLst/>
          </a:prstGeom>
        </p:spPr>
        <p:txBody>
          <a:bodyPr lIns="0" tIns="0" rIns="0" bIns="0" rtlCol="0" anchor="t">
            <a:spAutoFit/>
          </a:bodyPr>
          <a:lstStyle/>
          <a:p>
            <a:pPr algn="ctr">
              <a:lnSpc>
                <a:spcPts val="6580"/>
              </a:lnSpc>
            </a:pPr>
            <a:r>
              <a:rPr lang="en-US" sz="4700">
                <a:solidFill>
                  <a:srgbClr val="2D8BBA"/>
                </a:solidFill>
                <a:latin typeface="Forum"/>
              </a:rPr>
              <a:t>Non-Traffic Revenue</a:t>
            </a:r>
          </a:p>
        </p:txBody>
      </p:sp>
      <p:grpSp>
        <p:nvGrpSpPr>
          <p:cNvPr id="4" name="Group 4"/>
          <p:cNvGrpSpPr/>
          <p:nvPr/>
        </p:nvGrpSpPr>
        <p:grpSpPr>
          <a:xfrm>
            <a:off x="8657332" y="0"/>
            <a:ext cx="9630668" cy="10287000"/>
            <a:chOff x="0" y="0"/>
            <a:chExt cx="12840891" cy="13716000"/>
          </a:xfrm>
        </p:grpSpPr>
        <p:sp>
          <p:nvSpPr>
            <p:cNvPr id="5" name="TextBox 5"/>
            <p:cNvSpPr txBox="1"/>
            <p:nvPr/>
          </p:nvSpPr>
          <p:spPr>
            <a:xfrm>
              <a:off x="2317552" y="-57150"/>
              <a:ext cx="2193826" cy="534670"/>
            </a:xfrm>
            <a:prstGeom prst="rect">
              <a:avLst/>
            </a:prstGeom>
          </p:spPr>
          <p:txBody>
            <a:bodyPr lIns="0" tIns="0" rIns="0" bIns="0" rtlCol="0" anchor="t">
              <a:spAutoFit/>
            </a:bodyPr>
            <a:lstStyle/>
            <a:p>
              <a:pPr algn="l">
                <a:lnSpc>
                  <a:spcPts val="3360"/>
                </a:lnSpc>
              </a:pPr>
              <a:r>
                <a:rPr lang="en-US" sz="2400">
                  <a:solidFill>
                    <a:srgbClr val="000000"/>
                  </a:solidFill>
                  <a:latin typeface="Forum"/>
                </a:rPr>
                <a:t> Concessions</a:t>
              </a:r>
            </a:p>
          </p:txBody>
        </p:sp>
        <p:sp>
          <p:nvSpPr>
            <p:cNvPr id="6" name="TextBox 6"/>
            <p:cNvSpPr txBox="1"/>
            <p:nvPr/>
          </p:nvSpPr>
          <p:spPr>
            <a:xfrm>
              <a:off x="5273377" y="-57150"/>
              <a:ext cx="2638028" cy="534670"/>
            </a:xfrm>
            <a:prstGeom prst="rect">
              <a:avLst/>
            </a:prstGeom>
          </p:spPr>
          <p:txBody>
            <a:bodyPr lIns="0" tIns="0" rIns="0" bIns="0" rtlCol="0" anchor="t">
              <a:spAutoFit/>
            </a:bodyPr>
            <a:lstStyle/>
            <a:p>
              <a:pPr algn="l">
                <a:lnSpc>
                  <a:spcPts val="3360"/>
                </a:lnSpc>
              </a:pPr>
              <a:r>
                <a:rPr lang="en-US" sz="2400">
                  <a:solidFill>
                    <a:srgbClr val="000000"/>
                  </a:solidFill>
                  <a:latin typeface="Forum"/>
                </a:rPr>
                <a:t>Rent &amp; Services</a:t>
              </a:r>
            </a:p>
          </p:txBody>
        </p:sp>
        <p:sp>
          <p:nvSpPr>
            <p:cNvPr id="7" name="TextBox 7"/>
            <p:cNvSpPr txBox="1"/>
            <p:nvPr/>
          </p:nvSpPr>
          <p:spPr>
            <a:xfrm>
              <a:off x="8673405" y="-57150"/>
              <a:ext cx="2879824" cy="534670"/>
            </a:xfrm>
            <a:prstGeom prst="rect">
              <a:avLst/>
            </a:prstGeom>
          </p:spPr>
          <p:txBody>
            <a:bodyPr lIns="0" tIns="0" rIns="0" bIns="0" rtlCol="0" anchor="t">
              <a:spAutoFit/>
            </a:bodyPr>
            <a:lstStyle/>
            <a:p>
              <a:pPr algn="l">
                <a:lnSpc>
                  <a:spcPts val="3360"/>
                </a:lnSpc>
              </a:pPr>
              <a:r>
                <a:rPr lang="en-US" sz="2400">
                  <a:solidFill>
                    <a:srgbClr val="000000"/>
                  </a:solidFill>
                  <a:latin typeface="Forum"/>
                </a:rPr>
                <a:t>MISCELLANEOUS</a:t>
              </a:r>
            </a:p>
          </p:txBody>
        </p:sp>
        <p:grpSp>
          <p:nvGrpSpPr>
            <p:cNvPr id="8" name="Group 8"/>
            <p:cNvGrpSpPr>
              <a:grpSpLocks noChangeAspect="1"/>
            </p:cNvGrpSpPr>
            <p:nvPr/>
          </p:nvGrpSpPr>
          <p:grpSpPr>
            <a:xfrm>
              <a:off x="2012752" y="162560"/>
              <a:ext cx="6508254" cy="152400"/>
              <a:chOff x="830461" y="-619760"/>
              <a:chExt cx="6508254" cy="152400"/>
            </a:xfrm>
          </p:grpSpPr>
          <p:sp>
            <p:nvSpPr>
              <p:cNvPr id="9" name="Freeform 9"/>
              <p:cNvSpPr/>
              <p:nvPr/>
            </p:nvSpPr>
            <p:spPr>
              <a:xfrm>
                <a:off x="830461"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6CE5E8"/>
              </a:solidFill>
            </p:spPr>
          </p:sp>
          <p:sp>
            <p:nvSpPr>
              <p:cNvPr id="10" name="Freeform 10"/>
              <p:cNvSpPr/>
              <p:nvPr/>
            </p:nvSpPr>
            <p:spPr>
              <a:xfrm>
                <a:off x="3786287"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41B8D5"/>
              </a:solidFill>
            </p:spPr>
          </p:sp>
          <p:sp>
            <p:nvSpPr>
              <p:cNvPr id="11" name="Freeform 11"/>
              <p:cNvSpPr/>
              <p:nvPr/>
            </p:nvSpPr>
            <p:spPr>
              <a:xfrm>
                <a:off x="7186315"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2D8BBA"/>
              </a:solidFill>
            </p:spPr>
          </p:sp>
        </p:grpSp>
        <p:sp>
          <p:nvSpPr>
            <p:cNvPr id="12" name="TextBox 12"/>
            <p:cNvSpPr txBox="1"/>
            <p:nvPr/>
          </p:nvSpPr>
          <p:spPr>
            <a:xfrm>
              <a:off x="2217738" y="13181330"/>
              <a:ext cx="843756"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19-20</a:t>
              </a:r>
            </a:p>
          </p:txBody>
        </p:sp>
        <p:sp>
          <p:nvSpPr>
            <p:cNvPr id="13" name="TextBox 13"/>
            <p:cNvSpPr txBox="1"/>
            <p:nvPr/>
          </p:nvSpPr>
          <p:spPr>
            <a:xfrm>
              <a:off x="5144988" y="13181330"/>
              <a:ext cx="818555"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20-21</a:t>
              </a:r>
            </a:p>
          </p:txBody>
        </p:sp>
        <p:sp>
          <p:nvSpPr>
            <p:cNvPr id="14" name="TextBox 14"/>
            <p:cNvSpPr txBox="1"/>
            <p:nvPr/>
          </p:nvSpPr>
          <p:spPr>
            <a:xfrm>
              <a:off x="8080772" y="13181330"/>
              <a:ext cx="776288"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21-22</a:t>
              </a:r>
            </a:p>
          </p:txBody>
        </p:sp>
        <p:sp>
          <p:nvSpPr>
            <p:cNvPr id="15" name="TextBox 15"/>
            <p:cNvSpPr txBox="1"/>
            <p:nvPr/>
          </p:nvSpPr>
          <p:spPr>
            <a:xfrm>
              <a:off x="10334228" y="13181330"/>
              <a:ext cx="2098675"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Apr22-May22</a:t>
              </a:r>
            </a:p>
          </p:txBody>
        </p:sp>
        <p:grpSp>
          <p:nvGrpSpPr>
            <p:cNvPr id="16" name="Group 16"/>
            <p:cNvGrpSpPr>
              <a:grpSpLocks noChangeAspect="1"/>
            </p:cNvGrpSpPr>
            <p:nvPr/>
          </p:nvGrpSpPr>
          <p:grpSpPr>
            <a:xfrm>
              <a:off x="1182291" y="782320"/>
              <a:ext cx="11658600" cy="12252960"/>
              <a:chOff x="0" y="0"/>
              <a:chExt cx="11658600" cy="12252960"/>
            </a:xfrm>
          </p:grpSpPr>
          <p:sp>
            <p:nvSpPr>
              <p:cNvPr id="17" name="Freeform 17"/>
              <p:cNvSpPr/>
              <p:nvPr/>
            </p:nvSpPr>
            <p:spPr>
              <a:xfrm>
                <a:off x="0" y="-6350"/>
                <a:ext cx="11658600" cy="12700"/>
              </a:xfrm>
              <a:custGeom>
                <a:avLst/>
                <a:gdLst/>
                <a:ahLst/>
                <a:cxnLst/>
                <a:rect l="l" t="t" r="r" b="b"/>
                <a:pathLst>
                  <a:path w="11658600" h="12700">
                    <a:moveTo>
                      <a:pt x="0" y="0"/>
                    </a:moveTo>
                    <a:lnTo>
                      <a:pt x="11658600" y="0"/>
                    </a:lnTo>
                    <a:lnTo>
                      <a:pt x="11658600" y="12700"/>
                    </a:lnTo>
                    <a:lnTo>
                      <a:pt x="0" y="12700"/>
                    </a:lnTo>
                    <a:close/>
                  </a:path>
                </a:pathLst>
              </a:custGeom>
              <a:solidFill>
                <a:srgbClr val="000000">
                  <a:alpha val="24706"/>
                </a:srgbClr>
              </a:solidFill>
            </p:spPr>
          </p:sp>
          <p:sp>
            <p:nvSpPr>
              <p:cNvPr id="18" name="Freeform 18"/>
              <p:cNvSpPr/>
              <p:nvPr/>
            </p:nvSpPr>
            <p:spPr>
              <a:xfrm>
                <a:off x="0" y="3056890"/>
                <a:ext cx="11658600" cy="12700"/>
              </a:xfrm>
              <a:custGeom>
                <a:avLst/>
                <a:gdLst/>
                <a:ahLst/>
                <a:cxnLst/>
                <a:rect l="l" t="t" r="r" b="b"/>
                <a:pathLst>
                  <a:path w="11658600" h="12700">
                    <a:moveTo>
                      <a:pt x="0" y="0"/>
                    </a:moveTo>
                    <a:lnTo>
                      <a:pt x="11658600" y="0"/>
                    </a:lnTo>
                    <a:lnTo>
                      <a:pt x="11658600" y="12700"/>
                    </a:lnTo>
                    <a:lnTo>
                      <a:pt x="0" y="12700"/>
                    </a:lnTo>
                    <a:close/>
                  </a:path>
                </a:pathLst>
              </a:custGeom>
              <a:solidFill>
                <a:srgbClr val="000000">
                  <a:alpha val="24706"/>
                </a:srgbClr>
              </a:solidFill>
            </p:spPr>
          </p:sp>
          <p:sp>
            <p:nvSpPr>
              <p:cNvPr id="19" name="Freeform 19"/>
              <p:cNvSpPr/>
              <p:nvPr/>
            </p:nvSpPr>
            <p:spPr>
              <a:xfrm>
                <a:off x="0" y="6120130"/>
                <a:ext cx="11658600" cy="12700"/>
              </a:xfrm>
              <a:custGeom>
                <a:avLst/>
                <a:gdLst/>
                <a:ahLst/>
                <a:cxnLst/>
                <a:rect l="l" t="t" r="r" b="b"/>
                <a:pathLst>
                  <a:path w="11658600" h="12700">
                    <a:moveTo>
                      <a:pt x="0" y="0"/>
                    </a:moveTo>
                    <a:lnTo>
                      <a:pt x="11658600" y="0"/>
                    </a:lnTo>
                    <a:lnTo>
                      <a:pt x="11658600" y="12700"/>
                    </a:lnTo>
                    <a:lnTo>
                      <a:pt x="0" y="12700"/>
                    </a:lnTo>
                    <a:close/>
                  </a:path>
                </a:pathLst>
              </a:custGeom>
              <a:solidFill>
                <a:srgbClr val="000000">
                  <a:alpha val="24706"/>
                </a:srgbClr>
              </a:solidFill>
            </p:spPr>
          </p:sp>
          <p:sp>
            <p:nvSpPr>
              <p:cNvPr id="20" name="Freeform 20"/>
              <p:cNvSpPr/>
              <p:nvPr/>
            </p:nvSpPr>
            <p:spPr>
              <a:xfrm>
                <a:off x="0" y="9183370"/>
                <a:ext cx="11658600" cy="12700"/>
              </a:xfrm>
              <a:custGeom>
                <a:avLst/>
                <a:gdLst/>
                <a:ahLst/>
                <a:cxnLst/>
                <a:rect l="l" t="t" r="r" b="b"/>
                <a:pathLst>
                  <a:path w="11658600" h="12700">
                    <a:moveTo>
                      <a:pt x="0" y="0"/>
                    </a:moveTo>
                    <a:lnTo>
                      <a:pt x="11658600" y="0"/>
                    </a:lnTo>
                    <a:lnTo>
                      <a:pt x="11658600" y="12700"/>
                    </a:lnTo>
                    <a:lnTo>
                      <a:pt x="0" y="12700"/>
                    </a:lnTo>
                    <a:close/>
                  </a:path>
                </a:pathLst>
              </a:custGeom>
              <a:solidFill>
                <a:srgbClr val="000000">
                  <a:alpha val="24706"/>
                </a:srgbClr>
              </a:solidFill>
            </p:spPr>
          </p:sp>
          <p:sp>
            <p:nvSpPr>
              <p:cNvPr id="21" name="Freeform 21"/>
              <p:cNvSpPr/>
              <p:nvPr/>
            </p:nvSpPr>
            <p:spPr>
              <a:xfrm>
                <a:off x="0" y="12246610"/>
                <a:ext cx="11658600" cy="12700"/>
              </a:xfrm>
              <a:custGeom>
                <a:avLst/>
                <a:gdLst/>
                <a:ahLst/>
                <a:cxnLst/>
                <a:rect l="l" t="t" r="r" b="b"/>
                <a:pathLst>
                  <a:path w="11658600" h="12700">
                    <a:moveTo>
                      <a:pt x="0" y="0"/>
                    </a:moveTo>
                    <a:lnTo>
                      <a:pt x="11658600" y="0"/>
                    </a:lnTo>
                    <a:lnTo>
                      <a:pt x="11658600" y="12700"/>
                    </a:lnTo>
                    <a:lnTo>
                      <a:pt x="0" y="12700"/>
                    </a:lnTo>
                    <a:close/>
                  </a:path>
                </a:pathLst>
              </a:custGeom>
              <a:solidFill>
                <a:srgbClr val="000000">
                  <a:alpha val="60000"/>
                </a:srgbClr>
              </a:solidFill>
            </p:spPr>
          </p:sp>
        </p:grpSp>
        <p:sp>
          <p:nvSpPr>
            <p:cNvPr id="22" name="TextBox 22"/>
            <p:cNvSpPr txBox="1"/>
            <p:nvPr/>
          </p:nvSpPr>
          <p:spPr>
            <a:xfrm>
              <a:off x="0" y="486410"/>
              <a:ext cx="979091" cy="534670"/>
            </a:xfrm>
            <a:prstGeom prst="rect">
              <a:avLst/>
            </a:prstGeom>
          </p:spPr>
          <p:txBody>
            <a:bodyPr lIns="0" tIns="0" rIns="0" bIns="0" rtlCol="0" anchor="t">
              <a:spAutoFit/>
            </a:bodyPr>
            <a:lstStyle/>
            <a:p>
              <a:pPr algn="r">
                <a:lnSpc>
                  <a:spcPts val="3360"/>
                </a:lnSpc>
              </a:pPr>
              <a:r>
                <a:rPr lang="en-US" sz="2400">
                  <a:solidFill>
                    <a:srgbClr val="000000"/>
                  </a:solidFill>
                  <a:latin typeface="Forum"/>
                </a:rPr>
                <a:t>2,000 </a:t>
              </a:r>
            </a:p>
          </p:txBody>
        </p:sp>
        <p:sp>
          <p:nvSpPr>
            <p:cNvPr id="23" name="TextBox 23"/>
            <p:cNvSpPr txBox="1"/>
            <p:nvPr/>
          </p:nvSpPr>
          <p:spPr>
            <a:xfrm>
              <a:off x="80466" y="3549650"/>
              <a:ext cx="898624" cy="534670"/>
            </a:xfrm>
            <a:prstGeom prst="rect">
              <a:avLst/>
            </a:prstGeom>
          </p:spPr>
          <p:txBody>
            <a:bodyPr lIns="0" tIns="0" rIns="0" bIns="0" rtlCol="0" anchor="t">
              <a:spAutoFit/>
            </a:bodyPr>
            <a:lstStyle/>
            <a:p>
              <a:pPr algn="r">
                <a:lnSpc>
                  <a:spcPts val="3360"/>
                </a:lnSpc>
              </a:pPr>
              <a:r>
                <a:rPr lang="en-US" sz="2400">
                  <a:solidFill>
                    <a:srgbClr val="000000"/>
                  </a:solidFill>
                  <a:latin typeface="Forum"/>
                </a:rPr>
                <a:t>1,500 </a:t>
              </a:r>
            </a:p>
          </p:txBody>
        </p:sp>
        <p:sp>
          <p:nvSpPr>
            <p:cNvPr id="24" name="TextBox 24"/>
            <p:cNvSpPr txBox="1"/>
            <p:nvPr/>
          </p:nvSpPr>
          <p:spPr>
            <a:xfrm>
              <a:off x="42267" y="6612890"/>
              <a:ext cx="936823" cy="534670"/>
            </a:xfrm>
            <a:prstGeom prst="rect">
              <a:avLst/>
            </a:prstGeom>
          </p:spPr>
          <p:txBody>
            <a:bodyPr lIns="0" tIns="0" rIns="0" bIns="0" rtlCol="0" anchor="t">
              <a:spAutoFit/>
            </a:bodyPr>
            <a:lstStyle/>
            <a:p>
              <a:pPr algn="r">
                <a:lnSpc>
                  <a:spcPts val="3360"/>
                </a:lnSpc>
              </a:pPr>
              <a:r>
                <a:rPr lang="en-US" sz="2400">
                  <a:solidFill>
                    <a:srgbClr val="000000"/>
                  </a:solidFill>
                  <a:latin typeface="Forum"/>
                </a:rPr>
                <a:t>1,000 </a:t>
              </a:r>
            </a:p>
          </p:txBody>
        </p:sp>
        <p:sp>
          <p:nvSpPr>
            <p:cNvPr id="25" name="TextBox 25"/>
            <p:cNvSpPr txBox="1"/>
            <p:nvPr/>
          </p:nvSpPr>
          <p:spPr>
            <a:xfrm>
              <a:off x="261739" y="9676130"/>
              <a:ext cx="717352" cy="534670"/>
            </a:xfrm>
            <a:prstGeom prst="rect">
              <a:avLst/>
            </a:prstGeom>
          </p:spPr>
          <p:txBody>
            <a:bodyPr lIns="0" tIns="0" rIns="0" bIns="0" rtlCol="0" anchor="t">
              <a:spAutoFit/>
            </a:bodyPr>
            <a:lstStyle/>
            <a:p>
              <a:pPr algn="r">
                <a:lnSpc>
                  <a:spcPts val="3360"/>
                </a:lnSpc>
              </a:pPr>
              <a:r>
                <a:rPr lang="en-US" sz="2400">
                  <a:solidFill>
                    <a:srgbClr val="000000"/>
                  </a:solidFill>
                  <a:latin typeface="Forum"/>
                </a:rPr>
                <a:t>500 </a:t>
              </a:r>
            </a:p>
          </p:txBody>
        </p:sp>
        <p:sp>
          <p:nvSpPr>
            <p:cNvPr id="26" name="TextBox 26"/>
            <p:cNvSpPr txBox="1"/>
            <p:nvPr/>
          </p:nvSpPr>
          <p:spPr>
            <a:xfrm>
              <a:off x="656729" y="12739370"/>
              <a:ext cx="322362" cy="534670"/>
            </a:xfrm>
            <a:prstGeom prst="rect">
              <a:avLst/>
            </a:prstGeom>
          </p:spPr>
          <p:txBody>
            <a:bodyPr lIns="0" tIns="0" rIns="0" bIns="0" rtlCol="0" anchor="t">
              <a:spAutoFit/>
            </a:bodyPr>
            <a:lstStyle/>
            <a:p>
              <a:pPr algn="r">
                <a:lnSpc>
                  <a:spcPts val="3360"/>
                </a:lnSpc>
              </a:pPr>
              <a:r>
                <a:rPr lang="en-US" sz="2400">
                  <a:solidFill>
                    <a:srgbClr val="000000"/>
                  </a:solidFill>
                  <a:latin typeface="Forum"/>
                </a:rPr>
                <a:t>0 </a:t>
              </a:r>
            </a:p>
          </p:txBody>
        </p:sp>
        <p:grpSp>
          <p:nvGrpSpPr>
            <p:cNvPr id="27" name="Group 27"/>
            <p:cNvGrpSpPr>
              <a:grpSpLocks noChangeAspect="1"/>
            </p:cNvGrpSpPr>
            <p:nvPr/>
          </p:nvGrpSpPr>
          <p:grpSpPr>
            <a:xfrm>
              <a:off x="2563416" y="2842485"/>
              <a:ext cx="8896350" cy="9907165"/>
              <a:chOff x="1381125" y="2060165"/>
              <a:chExt cx="8896350" cy="9907165"/>
            </a:xfrm>
          </p:grpSpPr>
          <p:sp>
            <p:nvSpPr>
              <p:cNvPr id="28" name="Freeform 28"/>
              <p:cNvSpPr/>
              <p:nvPr/>
            </p:nvSpPr>
            <p:spPr>
              <a:xfrm>
                <a:off x="1381125" y="2060505"/>
                <a:ext cx="3023022" cy="8087412"/>
              </a:xfrm>
              <a:custGeom>
                <a:avLst/>
                <a:gdLst/>
                <a:ahLst/>
                <a:cxnLst/>
                <a:rect l="l" t="t" r="r" b="b"/>
                <a:pathLst>
                  <a:path w="3023022" h="8087412">
                    <a:moveTo>
                      <a:pt x="152400" y="75860"/>
                    </a:moveTo>
                    <a:cubicBezTo>
                      <a:pt x="152212" y="33909"/>
                      <a:pt x="118152" y="0"/>
                      <a:pt x="76200" y="0"/>
                    </a:cubicBezTo>
                    <a:cubicBezTo>
                      <a:pt x="34248" y="0"/>
                      <a:pt x="188" y="33909"/>
                      <a:pt x="0" y="75860"/>
                    </a:cubicBezTo>
                    <a:cubicBezTo>
                      <a:pt x="188" y="117811"/>
                      <a:pt x="34248" y="151720"/>
                      <a:pt x="76200" y="151720"/>
                    </a:cubicBezTo>
                    <a:cubicBezTo>
                      <a:pt x="118152" y="151720"/>
                      <a:pt x="152212" y="117811"/>
                      <a:pt x="152400" y="75860"/>
                    </a:cubicBezTo>
                    <a:close/>
                    <a:moveTo>
                      <a:pt x="103041" y="66056"/>
                    </a:moveTo>
                    <a:cubicBezTo>
                      <a:pt x="97577" y="51303"/>
                      <a:pt x="81217" y="43742"/>
                      <a:pt x="66440" y="49139"/>
                    </a:cubicBezTo>
                    <a:cubicBezTo>
                      <a:pt x="51663" y="54537"/>
                      <a:pt x="44028" y="70863"/>
                      <a:pt x="49359" y="85664"/>
                    </a:cubicBezTo>
                    <a:lnTo>
                      <a:pt x="2964009" y="8065098"/>
                    </a:lnTo>
                    <a:cubicBezTo>
                      <a:pt x="2969473" y="8079850"/>
                      <a:pt x="2985833" y="8087412"/>
                      <a:pt x="3000610" y="8082015"/>
                    </a:cubicBezTo>
                    <a:cubicBezTo>
                      <a:pt x="3015387" y="8076617"/>
                      <a:pt x="3023022" y="8060290"/>
                      <a:pt x="3017691" y="8045490"/>
                    </a:cubicBezTo>
                    <a:close/>
                  </a:path>
                </a:pathLst>
              </a:custGeom>
              <a:solidFill>
                <a:srgbClr val="6CE5E8"/>
              </a:solidFill>
            </p:spPr>
          </p:sp>
          <p:sp>
            <p:nvSpPr>
              <p:cNvPr id="29" name="Freeform 29"/>
              <p:cNvSpPr/>
              <p:nvPr/>
            </p:nvSpPr>
            <p:spPr>
              <a:xfrm>
                <a:off x="4295775" y="8206843"/>
                <a:ext cx="3023274" cy="1984815"/>
              </a:xfrm>
              <a:custGeom>
                <a:avLst/>
                <a:gdLst/>
                <a:ahLst/>
                <a:cxnLst/>
                <a:rect l="l" t="t" r="r" b="b"/>
                <a:pathLst>
                  <a:path w="3023274" h="1984815">
                    <a:moveTo>
                      <a:pt x="152400" y="1908956"/>
                    </a:moveTo>
                    <a:cubicBezTo>
                      <a:pt x="152212" y="1867005"/>
                      <a:pt x="118151" y="1833096"/>
                      <a:pt x="76200" y="1833096"/>
                    </a:cubicBezTo>
                    <a:cubicBezTo>
                      <a:pt x="34249" y="1833096"/>
                      <a:pt x="188" y="1867005"/>
                      <a:pt x="0" y="1908956"/>
                    </a:cubicBezTo>
                    <a:cubicBezTo>
                      <a:pt x="188" y="1950907"/>
                      <a:pt x="34249" y="1984816"/>
                      <a:pt x="76200" y="1984816"/>
                    </a:cubicBezTo>
                    <a:cubicBezTo>
                      <a:pt x="118151" y="1984816"/>
                      <a:pt x="152212" y="1950907"/>
                      <a:pt x="152400" y="1908956"/>
                    </a:cubicBezTo>
                    <a:close/>
                    <a:moveTo>
                      <a:pt x="60732" y="1884929"/>
                    </a:moveTo>
                    <a:cubicBezTo>
                      <a:pt x="47542" y="1893505"/>
                      <a:pt x="43765" y="1911128"/>
                      <a:pt x="52281" y="1924355"/>
                    </a:cubicBezTo>
                    <a:cubicBezTo>
                      <a:pt x="60797" y="1937583"/>
                      <a:pt x="78403" y="1941439"/>
                      <a:pt x="91668" y="1932982"/>
                    </a:cubicBezTo>
                    <a:lnTo>
                      <a:pt x="3006318" y="56502"/>
                    </a:lnTo>
                    <a:cubicBezTo>
                      <a:pt x="3019501" y="47925"/>
                      <a:pt x="3023274" y="30307"/>
                      <a:pt x="3014761" y="17082"/>
                    </a:cubicBezTo>
                    <a:cubicBezTo>
                      <a:pt x="3006247" y="3858"/>
                      <a:pt x="2988647" y="0"/>
                      <a:pt x="2975382" y="8450"/>
                    </a:cubicBezTo>
                    <a:close/>
                  </a:path>
                </a:pathLst>
              </a:custGeom>
              <a:solidFill>
                <a:srgbClr val="6CE5E8"/>
              </a:solidFill>
            </p:spPr>
          </p:sp>
          <p:sp>
            <p:nvSpPr>
              <p:cNvPr id="30" name="Freeform 30"/>
              <p:cNvSpPr/>
              <p:nvPr/>
            </p:nvSpPr>
            <p:spPr>
              <a:xfrm>
                <a:off x="7210425" y="8163459"/>
                <a:ext cx="3067050" cy="2473840"/>
              </a:xfrm>
              <a:custGeom>
                <a:avLst/>
                <a:gdLst/>
                <a:ahLst/>
                <a:cxnLst/>
                <a:rect l="l" t="t" r="r" b="b"/>
                <a:pathLst>
                  <a:path w="3067050" h="2473840">
                    <a:moveTo>
                      <a:pt x="152400" y="75860"/>
                    </a:moveTo>
                    <a:cubicBezTo>
                      <a:pt x="152212" y="33909"/>
                      <a:pt x="118152" y="0"/>
                      <a:pt x="76200" y="0"/>
                    </a:cubicBezTo>
                    <a:cubicBezTo>
                      <a:pt x="34248" y="0"/>
                      <a:pt x="188" y="33909"/>
                      <a:pt x="0" y="75860"/>
                    </a:cubicBezTo>
                    <a:cubicBezTo>
                      <a:pt x="188" y="117811"/>
                      <a:pt x="34248" y="151719"/>
                      <a:pt x="76200" y="151719"/>
                    </a:cubicBezTo>
                    <a:cubicBezTo>
                      <a:pt x="118152" y="151719"/>
                      <a:pt x="152212" y="117811"/>
                      <a:pt x="152400" y="75860"/>
                    </a:cubicBezTo>
                    <a:close/>
                    <a:moveTo>
                      <a:pt x="94006" y="53511"/>
                    </a:moveTo>
                    <a:cubicBezTo>
                      <a:pt x="81658" y="43763"/>
                      <a:pt x="63753" y="45829"/>
                      <a:pt x="53950" y="58134"/>
                    </a:cubicBezTo>
                    <a:cubicBezTo>
                      <a:pt x="44148" y="70438"/>
                      <a:pt x="46134" y="88352"/>
                      <a:pt x="58394" y="98210"/>
                    </a:cubicBezTo>
                    <a:lnTo>
                      <a:pt x="2973044" y="2420329"/>
                    </a:lnTo>
                    <a:cubicBezTo>
                      <a:pt x="2985392" y="2430077"/>
                      <a:pt x="3003297" y="2428011"/>
                      <a:pt x="3013099" y="2415707"/>
                    </a:cubicBezTo>
                    <a:cubicBezTo>
                      <a:pt x="3022902" y="2403402"/>
                      <a:pt x="3020916" y="2385489"/>
                      <a:pt x="3008656" y="2375631"/>
                    </a:cubicBezTo>
                    <a:close/>
                    <a:moveTo>
                      <a:pt x="3067050" y="2397980"/>
                    </a:moveTo>
                    <a:cubicBezTo>
                      <a:pt x="3066862" y="2356029"/>
                      <a:pt x="3032802" y="2322120"/>
                      <a:pt x="2990850" y="2322120"/>
                    </a:cubicBezTo>
                    <a:cubicBezTo>
                      <a:pt x="2948898" y="2322120"/>
                      <a:pt x="2914838" y="2356029"/>
                      <a:pt x="2914650" y="2397980"/>
                    </a:cubicBezTo>
                    <a:cubicBezTo>
                      <a:pt x="2914838" y="2439931"/>
                      <a:pt x="2948898" y="2473840"/>
                      <a:pt x="2990850" y="2473840"/>
                    </a:cubicBezTo>
                    <a:cubicBezTo>
                      <a:pt x="3032802" y="2473840"/>
                      <a:pt x="3066862" y="2439931"/>
                      <a:pt x="3067050" y="2397980"/>
                    </a:cubicBezTo>
                    <a:close/>
                  </a:path>
                </a:pathLst>
              </a:custGeom>
              <a:solidFill>
                <a:srgbClr val="6CE5E8"/>
              </a:solidFill>
            </p:spPr>
          </p:sp>
          <p:sp>
            <p:nvSpPr>
              <p:cNvPr id="31" name="Freeform 31"/>
              <p:cNvSpPr/>
              <p:nvPr/>
            </p:nvSpPr>
            <p:spPr>
              <a:xfrm>
                <a:off x="1381125" y="9441872"/>
                <a:ext cx="3020202" cy="282937"/>
              </a:xfrm>
              <a:custGeom>
                <a:avLst/>
                <a:gdLst/>
                <a:ahLst/>
                <a:cxnLst/>
                <a:rect l="l" t="t" r="r" b="b"/>
                <a:pathLst>
                  <a:path w="3020202" h="282937">
                    <a:moveTo>
                      <a:pt x="152400" y="75859"/>
                    </a:moveTo>
                    <a:cubicBezTo>
                      <a:pt x="152212" y="33909"/>
                      <a:pt x="118152" y="0"/>
                      <a:pt x="76200" y="0"/>
                    </a:cubicBezTo>
                    <a:cubicBezTo>
                      <a:pt x="34248" y="0"/>
                      <a:pt x="188" y="33909"/>
                      <a:pt x="0" y="75859"/>
                    </a:cubicBezTo>
                    <a:cubicBezTo>
                      <a:pt x="188" y="117810"/>
                      <a:pt x="34248" y="151719"/>
                      <a:pt x="76200" y="151719"/>
                    </a:cubicBezTo>
                    <a:cubicBezTo>
                      <a:pt x="118152" y="151719"/>
                      <a:pt x="152212" y="117810"/>
                      <a:pt x="152400" y="75859"/>
                    </a:cubicBezTo>
                    <a:close/>
                    <a:moveTo>
                      <a:pt x="77939" y="47338"/>
                    </a:moveTo>
                    <a:cubicBezTo>
                      <a:pt x="62220" y="46432"/>
                      <a:pt x="48730" y="58412"/>
                      <a:pt x="47772" y="74127"/>
                    </a:cubicBezTo>
                    <a:cubicBezTo>
                      <a:pt x="46814" y="89842"/>
                      <a:pt x="58749" y="103372"/>
                      <a:pt x="74461" y="104382"/>
                    </a:cubicBezTo>
                    <a:lnTo>
                      <a:pt x="2989111" y="282050"/>
                    </a:lnTo>
                    <a:cubicBezTo>
                      <a:pt x="3004818" y="282937"/>
                      <a:pt x="3018288" y="270961"/>
                      <a:pt x="3019245" y="255259"/>
                    </a:cubicBezTo>
                    <a:cubicBezTo>
                      <a:pt x="3020202" y="239556"/>
                      <a:pt x="3008287" y="226032"/>
                      <a:pt x="2992589" y="225005"/>
                    </a:cubicBezTo>
                    <a:close/>
                  </a:path>
                </a:pathLst>
              </a:custGeom>
              <a:solidFill>
                <a:srgbClr val="41B8D5"/>
              </a:solidFill>
            </p:spPr>
          </p:sp>
          <p:sp>
            <p:nvSpPr>
              <p:cNvPr id="32" name="Freeform 32"/>
              <p:cNvSpPr/>
              <p:nvPr/>
            </p:nvSpPr>
            <p:spPr>
              <a:xfrm>
                <a:off x="4295775" y="9619540"/>
                <a:ext cx="3019458" cy="151719"/>
              </a:xfrm>
              <a:custGeom>
                <a:avLst/>
                <a:gdLst/>
                <a:ahLst/>
                <a:cxnLst/>
                <a:rect l="l" t="t" r="r" b="b"/>
                <a:pathLst>
                  <a:path w="3019458" h="151719">
                    <a:moveTo>
                      <a:pt x="152400" y="75860"/>
                    </a:moveTo>
                    <a:cubicBezTo>
                      <a:pt x="152212" y="33909"/>
                      <a:pt x="118151" y="0"/>
                      <a:pt x="76200" y="0"/>
                    </a:cubicBezTo>
                    <a:cubicBezTo>
                      <a:pt x="34249" y="0"/>
                      <a:pt x="188" y="33909"/>
                      <a:pt x="0" y="75860"/>
                    </a:cubicBezTo>
                    <a:cubicBezTo>
                      <a:pt x="188" y="117811"/>
                      <a:pt x="34249" y="151719"/>
                      <a:pt x="76200" y="151719"/>
                    </a:cubicBezTo>
                    <a:cubicBezTo>
                      <a:pt x="118151" y="151719"/>
                      <a:pt x="152212" y="117811"/>
                      <a:pt x="152400" y="75860"/>
                    </a:cubicBezTo>
                    <a:close/>
                    <a:moveTo>
                      <a:pt x="75905" y="47286"/>
                    </a:moveTo>
                    <a:cubicBezTo>
                      <a:pt x="60175" y="47519"/>
                      <a:pt x="47592" y="60423"/>
                      <a:pt x="47754" y="76153"/>
                    </a:cubicBezTo>
                    <a:cubicBezTo>
                      <a:pt x="47916" y="91884"/>
                      <a:pt x="60763" y="104525"/>
                      <a:pt x="76495" y="104433"/>
                    </a:cubicBezTo>
                    <a:lnTo>
                      <a:pt x="2991145" y="74352"/>
                    </a:lnTo>
                    <a:cubicBezTo>
                      <a:pt x="3006875" y="74119"/>
                      <a:pt x="3019458" y="61216"/>
                      <a:pt x="3019296" y="45486"/>
                    </a:cubicBezTo>
                    <a:cubicBezTo>
                      <a:pt x="3019134" y="29755"/>
                      <a:pt x="3006287" y="17114"/>
                      <a:pt x="2990555" y="17205"/>
                    </a:cubicBezTo>
                    <a:close/>
                  </a:path>
                </a:pathLst>
              </a:custGeom>
              <a:solidFill>
                <a:srgbClr val="41B8D5"/>
              </a:solidFill>
            </p:spPr>
          </p:sp>
          <p:sp>
            <p:nvSpPr>
              <p:cNvPr id="33" name="Freeform 33"/>
              <p:cNvSpPr/>
              <p:nvPr/>
            </p:nvSpPr>
            <p:spPr>
              <a:xfrm>
                <a:off x="7210425" y="9589459"/>
                <a:ext cx="3067050" cy="1976186"/>
              </a:xfrm>
              <a:custGeom>
                <a:avLst/>
                <a:gdLst/>
                <a:ahLst/>
                <a:cxnLst/>
                <a:rect l="l" t="t" r="r" b="b"/>
                <a:pathLst>
                  <a:path w="3067050" h="1976186">
                    <a:moveTo>
                      <a:pt x="152400" y="75860"/>
                    </a:moveTo>
                    <a:cubicBezTo>
                      <a:pt x="152212" y="33909"/>
                      <a:pt x="118152" y="0"/>
                      <a:pt x="76200" y="0"/>
                    </a:cubicBezTo>
                    <a:cubicBezTo>
                      <a:pt x="34248" y="0"/>
                      <a:pt x="188" y="33909"/>
                      <a:pt x="0" y="75860"/>
                    </a:cubicBezTo>
                    <a:cubicBezTo>
                      <a:pt x="188" y="117810"/>
                      <a:pt x="34248" y="151719"/>
                      <a:pt x="76200" y="151719"/>
                    </a:cubicBezTo>
                    <a:cubicBezTo>
                      <a:pt x="118152" y="151719"/>
                      <a:pt x="152212" y="117810"/>
                      <a:pt x="152400" y="75860"/>
                    </a:cubicBezTo>
                    <a:close/>
                    <a:moveTo>
                      <a:pt x="91362" y="51639"/>
                    </a:moveTo>
                    <a:cubicBezTo>
                      <a:pt x="77990" y="43351"/>
                      <a:pt x="60434" y="47430"/>
                      <a:pt x="52087" y="60765"/>
                    </a:cubicBezTo>
                    <a:cubicBezTo>
                      <a:pt x="43740" y="74100"/>
                      <a:pt x="47740" y="91674"/>
                      <a:pt x="61038" y="100081"/>
                    </a:cubicBezTo>
                    <a:lnTo>
                      <a:pt x="2975688" y="1924547"/>
                    </a:lnTo>
                    <a:cubicBezTo>
                      <a:pt x="2989060" y="1932835"/>
                      <a:pt x="3006616" y="1928755"/>
                      <a:pt x="3014963" y="1915420"/>
                    </a:cubicBezTo>
                    <a:cubicBezTo>
                      <a:pt x="3023310" y="1902085"/>
                      <a:pt x="3019310" y="1884511"/>
                      <a:pt x="3006012" y="1876105"/>
                    </a:cubicBezTo>
                    <a:close/>
                    <a:moveTo>
                      <a:pt x="3067050" y="1900326"/>
                    </a:moveTo>
                    <a:cubicBezTo>
                      <a:pt x="3066862" y="1858375"/>
                      <a:pt x="3032802" y="1824466"/>
                      <a:pt x="2990850" y="1824466"/>
                    </a:cubicBezTo>
                    <a:cubicBezTo>
                      <a:pt x="2948898" y="1824466"/>
                      <a:pt x="2914838" y="1858375"/>
                      <a:pt x="2914650" y="1900326"/>
                    </a:cubicBezTo>
                    <a:cubicBezTo>
                      <a:pt x="2914838" y="1942277"/>
                      <a:pt x="2948898" y="1976185"/>
                      <a:pt x="2990850" y="1976185"/>
                    </a:cubicBezTo>
                    <a:cubicBezTo>
                      <a:pt x="3032802" y="1976185"/>
                      <a:pt x="3066862" y="1942277"/>
                      <a:pt x="3067050" y="1900326"/>
                    </a:cubicBezTo>
                    <a:close/>
                  </a:path>
                </a:pathLst>
              </a:custGeom>
              <a:solidFill>
                <a:srgbClr val="41B8D5"/>
              </a:solidFill>
            </p:spPr>
          </p:sp>
          <p:sp>
            <p:nvSpPr>
              <p:cNvPr id="34" name="Freeform 34"/>
              <p:cNvSpPr/>
              <p:nvPr/>
            </p:nvSpPr>
            <p:spPr>
              <a:xfrm>
                <a:off x="1381125" y="9033052"/>
                <a:ext cx="3023344" cy="1833681"/>
              </a:xfrm>
              <a:custGeom>
                <a:avLst/>
                <a:gdLst/>
                <a:ahLst/>
                <a:cxnLst/>
                <a:rect l="l" t="t" r="r" b="b"/>
                <a:pathLst>
                  <a:path w="3023344" h="1833681">
                    <a:moveTo>
                      <a:pt x="152400" y="75859"/>
                    </a:moveTo>
                    <a:cubicBezTo>
                      <a:pt x="152212" y="33909"/>
                      <a:pt x="118152" y="0"/>
                      <a:pt x="76200" y="0"/>
                    </a:cubicBezTo>
                    <a:cubicBezTo>
                      <a:pt x="34248" y="0"/>
                      <a:pt x="188" y="33909"/>
                      <a:pt x="0" y="75859"/>
                    </a:cubicBezTo>
                    <a:cubicBezTo>
                      <a:pt x="188" y="117810"/>
                      <a:pt x="34248" y="151719"/>
                      <a:pt x="76200" y="151719"/>
                    </a:cubicBezTo>
                    <a:cubicBezTo>
                      <a:pt x="118152" y="151719"/>
                      <a:pt x="152212" y="117810"/>
                      <a:pt x="152400" y="75859"/>
                    </a:cubicBezTo>
                    <a:close/>
                    <a:moveTo>
                      <a:pt x="90756" y="51269"/>
                    </a:moveTo>
                    <a:cubicBezTo>
                      <a:pt x="77182" y="43316"/>
                      <a:pt x="59733" y="47831"/>
                      <a:pt x="51720" y="61369"/>
                    </a:cubicBezTo>
                    <a:cubicBezTo>
                      <a:pt x="43706" y="74907"/>
                      <a:pt x="48143" y="92375"/>
                      <a:pt x="61644" y="100449"/>
                    </a:cubicBezTo>
                    <a:lnTo>
                      <a:pt x="2976294" y="1825728"/>
                    </a:lnTo>
                    <a:cubicBezTo>
                      <a:pt x="2989868" y="1833681"/>
                      <a:pt x="3007317" y="1829166"/>
                      <a:pt x="3015330" y="1815628"/>
                    </a:cubicBezTo>
                    <a:cubicBezTo>
                      <a:pt x="3023344" y="1802091"/>
                      <a:pt x="3018908" y="1784622"/>
                      <a:pt x="3005406" y="1776548"/>
                    </a:cubicBezTo>
                    <a:close/>
                  </a:path>
                </a:pathLst>
              </a:custGeom>
              <a:solidFill>
                <a:srgbClr val="2D8BBA"/>
              </a:solidFill>
            </p:spPr>
          </p:sp>
          <p:sp>
            <p:nvSpPr>
              <p:cNvPr id="35" name="Freeform 35"/>
              <p:cNvSpPr/>
              <p:nvPr/>
            </p:nvSpPr>
            <p:spPr>
              <a:xfrm>
                <a:off x="4295775" y="10583965"/>
                <a:ext cx="3020404" cy="326085"/>
              </a:xfrm>
              <a:custGeom>
                <a:avLst/>
                <a:gdLst/>
                <a:ahLst/>
                <a:cxnLst/>
                <a:rect l="l" t="t" r="r" b="b"/>
                <a:pathLst>
                  <a:path w="3020404" h="326085">
                    <a:moveTo>
                      <a:pt x="152400" y="250225"/>
                    </a:moveTo>
                    <a:cubicBezTo>
                      <a:pt x="152212" y="208274"/>
                      <a:pt x="118151" y="174365"/>
                      <a:pt x="76200" y="174365"/>
                    </a:cubicBezTo>
                    <a:cubicBezTo>
                      <a:pt x="34249" y="174365"/>
                      <a:pt x="188" y="208274"/>
                      <a:pt x="0" y="250225"/>
                    </a:cubicBezTo>
                    <a:cubicBezTo>
                      <a:pt x="188" y="292176"/>
                      <a:pt x="34249" y="326085"/>
                      <a:pt x="76200" y="326085"/>
                    </a:cubicBezTo>
                    <a:cubicBezTo>
                      <a:pt x="118151" y="326085"/>
                      <a:pt x="152212" y="292176"/>
                      <a:pt x="152400" y="250225"/>
                    </a:cubicBezTo>
                    <a:close/>
                    <a:moveTo>
                      <a:pt x="74043" y="221731"/>
                    </a:moveTo>
                    <a:cubicBezTo>
                      <a:pt x="58362" y="222989"/>
                      <a:pt x="46646" y="236685"/>
                      <a:pt x="47834" y="252372"/>
                    </a:cubicBezTo>
                    <a:cubicBezTo>
                      <a:pt x="49021" y="268059"/>
                      <a:pt x="62665" y="279835"/>
                      <a:pt x="78357" y="278718"/>
                    </a:cubicBezTo>
                    <a:lnTo>
                      <a:pt x="2993006" y="58104"/>
                    </a:lnTo>
                    <a:cubicBezTo>
                      <a:pt x="3008688" y="56847"/>
                      <a:pt x="3020404" y="43151"/>
                      <a:pt x="3019216" y="27463"/>
                    </a:cubicBezTo>
                    <a:cubicBezTo>
                      <a:pt x="3018029" y="11777"/>
                      <a:pt x="3004386" y="0"/>
                      <a:pt x="2988694" y="1117"/>
                    </a:cubicBezTo>
                    <a:close/>
                  </a:path>
                </a:pathLst>
              </a:custGeom>
              <a:solidFill>
                <a:srgbClr val="2D8BBA"/>
              </a:solidFill>
            </p:spPr>
          </p:sp>
          <p:sp>
            <p:nvSpPr>
              <p:cNvPr id="36" name="Freeform 36"/>
              <p:cNvSpPr/>
              <p:nvPr/>
            </p:nvSpPr>
            <p:spPr>
              <a:xfrm>
                <a:off x="7210425" y="10537716"/>
                <a:ext cx="3067050" cy="1429274"/>
              </a:xfrm>
              <a:custGeom>
                <a:avLst/>
                <a:gdLst/>
                <a:ahLst/>
                <a:cxnLst/>
                <a:rect l="l" t="t" r="r" b="b"/>
                <a:pathLst>
                  <a:path w="3067050" h="1429274">
                    <a:moveTo>
                      <a:pt x="152400" y="75859"/>
                    </a:moveTo>
                    <a:cubicBezTo>
                      <a:pt x="152212" y="33908"/>
                      <a:pt x="118152" y="0"/>
                      <a:pt x="76200" y="0"/>
                    </a:cubicBezTo>
                    <a:cubicBezTo>
                      <a:pt x="34248" y="0"/>
                      <a:pt x="188" y="33908"/>
                      <a:pt x="0" y="75859"/>
                    </a:cubicBezTo>
                    <a:cubicBezTo>
                      <a:pt x="188" y="117810"/>
                      <a:pt x="34248" y="151719"/>
                      <a:pt x="76200" y="151719"/>
                    </a:cubicBezTo>
                    <a:cubicBezTo>
                      <a:pt x="118152" y="151719"/>
                      <a:pt x="152212" y="117810"/>
                      <a:pt x="152400" y="75859"/>
                    </a:cubicBezTo>
                    <a:close/>
                    <a:moveTo>
                      <a:pt x="87671" y="49688"/>
                    </a:moveTo>
                    <a:cubicBezTo>
                      <a:pt x="73235" y="43437"/>
                      <a:pt x="56461" y="50031"/>
                      <a:pt x="50146" y="64439"/>
                    </a:cubicBezTo>
                    <a:cubicBezTo>
                      <a:pt x="43830" y="78848"/>
                      <a:pt x="50349" y="95650"/>
                      <a:pt x="64729" y="102031"/>
                    </a:cubicBezTo>
                    <a:lnTo>
                      <a:pt x="2979379" y="1379585"/>
                    </a:lnTo>
                    <a:cubicBezTo>
                      <a:pt x="2993815" y="1385836"/>
                      <a:pt x="3010589" y="1379243"/>
                      <a:pt x="3016904" y="1364834"/>
                    </a:cubicBezTo>
                    <a:cubicBezTo>
                      <a:pt x="3023220" y="1350426"/>
                      <a:pt x="3016701" y="1333623"/>
                      <a:pt x="3002321" y="1327243"/>
                    </a:cubicBezTo>
                    <a:close/>
                    <a:moveTo>
                      <a:pt x="3067050" y="1353414"/>
                    </a:moveTo>
                    <a:cubicBezTo>
                      <a:pt x="3066862" y="1311463"/>
                      <a:pt x="3032802" y="1277554"/>
                      <a:pt x="2990850" y="1277554"/>
                    </a:cubicBezTo>
                    <a:cubicBezTo>
                      <a:pt x="2948898" y="1277554"/>
                      <a:pt x="2914838" y="1311463"/>
                      <a:pt x="2914650" y="1353414"/>
                    </a:cubicBezTo>
                    <a:cubicBezTo>
                      <a:pt x="2914838" y="1395365"/>
                      <a:pt x="2948898" y="1429274"/>
                      <a:pt x="2990850" y="1429274"/>
                    </a:cubicBezTo>
                    <a:cubicBezTo>
                      <a:pt x="3032802" y="1429274"/>
                      <a:pt x="3066862" y="1395365"/>
                      <a:pt x="3067050" y="1353414"/>
                    </a:cubicBezTo>
                    <a:close/>
                  </a:path>
                </a:pathLst>
              </a:custGeom>
              <a:solidFill>
                <a:srgbClr val="2D8BBA"/>
              </a:solidFill>
            </p:spPr>
          </p:sp>
        </p:grpSp>
      </p:grpSp>
      <p:sp>
        <p:nvSpPr>
          <p:cNvPr id="37" name="TextBox 37"/>
          <p:cNvSpPr txBox="1"/>
          <p:nvPr/>
        </p:nvSpPr>
        <p:spPr>
          <a:xfrm rot="-5400000">
            <a:off x="6431494" y="4853304"/>
            <a:ext cx="3349823" cy="580390"/>
          </a:xfrm>
          <a:prstGeom prst="rect">
            <a:avLst/>
          </a:prstGeom>
        </p:spPr>
        <p:txBody>
          <a:bodyPr lIns="0" tIns="0" rIns="0" bIns="0" rtlCol="0" anchor="t">
            <a:spAutoFit/>
          </a:bodyPr>
          <a:lstStyle/>
          <a:p>
            <a:pPr algn="ctr">
              <a:lnSpc>
                <a:spcPts val="4759"/>
              </a:lnSpc>
            </a:pPr>
            <a:r>
              <a:rPr lang="en-US" sz="3399">
                <a:solidFill>
                  <a:srgbClr val="2D8BBA"/>
                </a:solidFill>
                <a:latin typeface="Forum"/>
              </a:rPr>
              <a:t>(Amount in lakhs)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grpSp>
        <p:nvGrpSpPr>
          <p:cNvPr id="2" name="Group 2"/>
          <p:cNvGrpSpPr/>
          <p:nvPr/>
        </p:nvGrpSpPr>
        <p:grpSpPr>
          <a:xfrm>
            <a:off x="0" y="-38100"/>
            <a:ext cx="18088898" cy="10287000"/>
            <a:chOff x="0" y="0"/>
            <a:chExt cx="24118530" cy="13716000"/>
          </a:xfrm>
        </p:grpSpPr>
        <p:sp>
          <p:nvSpPr>
            <p:cNvPr id="3" name="TextBox 3"/>
            <p:cNvSpPr txBox="1"/>
            <p:nvPr/>
          </p:nvSpPr>
          <p:spPr>
            <a:xfrm>
              <a:off x="8707184" y="-57150"/>
              <a:ext cx="2333228" cy="534670"/>
            </a:xfrm>
            <a:prstGeom prst="rect">
              <a:avLst/>
            </a:prstGeom>
          </p:spPr>
          <p:txBody>
            <a:bodyPr lIns="0" tIns="0" rIns="0" bIns="0" rtlCol="0" anchor="t">
              <a:spAutoFit/>
            </a:bodyPr>
            <a:lstStyle/>
            <a:p>
              <a:pPr algn="l">
                <a:lnSpc>
                  <a:spcPts val="3360"/>
                </a:lnSpc>
              </a:pPr>
              <a:r>
                <a:rPr lang="en-US" sz="2400">
                  <a:solidFill>
                    <a:srgbClr val="000000"/>
                  </a:solidFill>
                  <a:latin typeface="Forum"/>
                </a:rPr>
                <a:t>Total Revenue</a:t>
              </a:r>
            </a:p>
          </p:txBody>
        </p:sp>
        <p:sp>
          <p:nvSpPr>
            <p:cNvPr id="4" name="TextBox 4"/>
            <p:cNvSpPr txBox="1"/>
            <p:nvPr/>
          </p:nvSpPr>
          <p:spPr>
            <a:xfrm>
              <a:off x="11802413" y="-57150"/>
              <a:ext cx="2886273" cy="534670"/>
            </a:xfrm>
            <a:prstGeom prst="rect">
              <a:avLst/>
            </a:prstGeom>
          </p:spPr>
          <p:txBody>
            <a:bodyPr lIns="0" tIns="0" rIns="0" bIns="0" rtlCol="0" anchor="t">
              <a:spAutoFit/>
            </a:bodyPr>
            <a:lstStyle/>
            <a:p>
              <a:pPr algn="l">
                <a:lnSpc>
                  <a:spcPts val="3360"/>
                </a:lnSpc>
              </a:pPr>
              <a:r>
                <a:rPr lang="en-US" sz="2400">
                  <a:solidFill>
                    <a:srgbClr val="000000"/>
                  </a:solidFill>
                  <a:latin typeface="Forum"/>
                </a:rPr>
                <a:t>Total Expenditure</a:t>
              </a:r>
            </a:p>
          </p:txBody>
        </p:sp>
        <p:sp>
          <p:nvSpPr>
            <p:cNvPr id="5" name="TextBox 5"/>
            <p:cNvSpPr txBox="1"/>
            <p:nvPr/>
          </p:nvSpPr>
          <p:spPr>
            <a:xfrm>
              <a:off x="15450686" y="-57150"/>
              <a:ext cx="1732161" cy="534670"/>
            </a:xfrm>
            <a:prstGeom prst="rect">
              <a:avLst/>
            </a:prstGeom>
          </p:spPr>
          <p:txBody>
            <a:bodyPr lIns="0" tIns="0" rIns="0" bIns="0" rtlCol="0" anchor="t">
              <a:spAutoFit/>
            </a:bodyPr>
            <a:lstStyle/>
            <a:p>
              <a:pPr algn="l">
                <a:lnSpc>
                  <a:spcPts val="3360"/>
                </a:lnSpc>
              </a:pPr>
              <a:r>
                <a:rPr lang="en-US" sz="2400">
                  <a:solidFill>
                    <a:srgbClr val="000000"/>
                  </a:solidFill>
                  <a:latin typeface="Forum"/>
                </a:rPr>
                <a:t>Profit- loss</a:t>
              </a:r>
            </a:p>
          </p:txBody>
        </p:sp>
        <p:grpSp>
          <p:nvGrpSpPr>
            <p:cNvPr id="6" name="Group 6"/>
            <p:cNvGrpSpPr>
              <a:grpSpLocks noChangeAspect="1"/>
            </p:cNvGrpSpPr>
            <p:nvPr/>
          </p:nvGrpSpPr>
          <p:grpSpPr>
            <a:xfrm>
              <a:off x="8402384" y="162560"/>
              <a:ext cx="6895902" cy="152400"/>
              <a:chOff x="5994842" y="-619760"/>
              <a:chExt cx="6895902" cy="152400"/>
            </a:xfrm>
          </p:grpSpPr>
          <p:sp>
            <p:nvSpPr>
              <p:cNvPr id="7" name="Freeform 7"/>
              <p:cNvSpPr/>
              <p:nvPr/>
            </p:nvSpPr>
            <p:spPr>
              <a:xfrm>
                <a:off x="5994841"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7" y="0"/>
                      <a:pt x="0" y="5686"/>
                      <a:pt x="0" y="12700"/>
                    </a:cubicBezTo>
                    <a:lnTo>
                      <a:pt x="0" y="139700"/>
                    </a:lnTo>
                    <a:cubicBezTo>
                      <a:pt x="0" y="146714"/>
                      <a:pt x="5687" y="152400"/>
                      <a:pt x="12700" y="152400"/>
                    </a:cubicBezTo>
                    <a:lnTo>
                      <a:pt x="139700" y="152400"/>
                    </a:lnTo>
                    <a:cubicBezTo>
                      <a:pt x="146714" y="152400"/>
                      <a:pt x="152400" y="146714"/>
                      <a:pt x="152400" y="139700"/>
                    </a:cubicBezTo>
                    <a:close/>
                  </a:path>
                </a:pathLst>
              </a:custGeom>
              <a:solidFill>
                <a:srgbClr val="31356E"/>
              </a:solidFill>
            </p:spPr>
          </p:sp>
          <p:sp>
            <p:nvSpPr>
              <p:cNvPr id="8" name="Freeform 8"/>
              <p:cNvSpPr/>
              <p:nvPr/>
            </p:nvSpPr>
            <p:spPr>
              <a:xfrm>
                <a:off x="9090070"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704E85"/>
              </a:solidFill>
            </p:spPr>
          </p:sp>
          <p:sp>
            <p:nvSpPr>
              <p:cNvPr id="9" name="Freeform 9"/>
              <p:cNvSpPr/>
              <p:nvPr/>
            </p:nvSpPr>
            <p:spPr>
              <a:xfrm>
                <a:off x="12738343" y="-619760"/>
                <a:ext cx="152400" cy="152400"/>
              </a:xfrm>
              <a:custGeom>
                <a:avLst/>
                <a:gdLst/>
                <a:ahLst/>
                <a:cxnLst/>
                <a:rect l="l" t="t" r="r" b="b"/>
                <a:pathLst>
                  <a:path w="152400" h="152400">
                    <a:moveTo>
                      <a:pt x="152400" y="139700"/>
                    </a:moveTo>
                    <a:lnTo>
                      <a:pt x="152400" y="12700"/>
                    </a:lnTo>
                    <a:cubicBezTo>
                      <a:pt x="152400" y="5686"/>
                      <a:pt x="146715" y="0"/>
                      <a:pt x="139700" y="0"/>
                    </a:cubicBezTo>
                    <a:lnTo>
                      <a:pt x="12700" y="0"/>
                    </a:lnTo>
                    <a:cubicBezTo>
                      <a:pt x="5686" y="0"/>
                      <a:pt x="0" y="5686"/>
                      <a:pt x="0" y="12700"/>
                    </a:cubicBezTo>
                    <a:lnTo>
                      <a:pt x="0" y="139700"/>
                    </a:lnTo>
                    <a:cubicBezTo>
                      <a:pt x="0" y="146714"/>
                      <a:pt x="5686" y="152400"/>
                      <a:pt x="12700" y="152400"/>
                    </a:cubicBezTo>
                    <a:lnTo>
                      <a:pt x="139700" y="152400"/>
                    </a:lnTo>
                    <a:cubicBezTo>
                      <a:pt x="146715" y="152400"/>
                      <a:pt x="152400" y="146714"/>
                      <a:pt x="152400" y="139700"/>
                    </a:cubicBezTo>
                    <a:close/>
                  </a:path>
                </a:pathLst>
              </a:custGeom>
              <a:solidFill>
                <a:srgbClr val="A66C98"/>
              </a:solidFill>
            </p:spPr>
          </p:sp>
        </p:grpSp>
        <p:grpSp>
          <p:nvGrpSpPr>
            <p:cNvPr id="10" name="Group 10"/>
            <p:cNvGrpSpPr>
              <a:grpSpLocks noChangeAspect="1"/>
            </p:cNvGrpSpPr>
            <p:nvPr/>
          </p:nvGrpSpPr>
          <p:grpSpPr>
            <a:xfrm>
              <a:off x="2407543" y="782320"/>
              <a:ext cx="21227346" cy="12252960"/>
              <a:chOff x="0" y="0"/>
              <a:chExt cx="21227346" cy="12252960"/>
            </a:xfrm>
          </p:grpSpPr>
          <p:sp>
            <p:nvSpPr>
              <p:cNvPr id="11" name="Freeform 11"/>
              <p:cNvSpPr/>
              <p:nvPr/>
            </p:nvSpPr>
            <p:spPr>
              <a:xfrm>
                <a:off x="-6350" y="0"/>
                <a:ext cx="21240046" cy="12252960"/>
              </a:xfrm>
              <a:custGeom>
                <a:avLst/>
                <a:gdLst/>
                <a:ahLst/>
                <a:cxnLst/>
                <a:rect l="l" t="t" r="r" b="b"/>
                <a:pathLst>
                  <a:path w="21240046" h="12252960">
                    <a:moveTo>
                      <a:pt x="0" y="0"/>
                    </a:moveTo>
                    <a:lnTo>
                      <a:pt x="12700" y="0"/>
                    </a:lnTo>
                    <a:lnTo>
                      <a:pt x="12700" y="12252960"/>
                    </a:lnTo>
                    <a:lnTo>
                      <a:pt x="0" y="12252960"/>
                    </a:lnTo>
                    <a:close/>
                    <a:moveTo>
                      <a:pt x="3537891" y="0"/>
                    </a:moveTo>
                    <a:lnTo>
                      <a:pt x="3550591" y="0"/>
                    </a:lnTo>
                    <a:lnTo>
                      <a:pt x="3550591" y="12252960"/>
                    </a:lnTo>
                    <a:lnTo>
                      <a:pt x="3537891" y="12252960"/>
                    </a:lnTo>
                    <a:close/>
                    <a:moveTo>
                      <a:pt x="7075782" y="0"/>
                    </a:moveTo>
                    <a:lnTo>
                      <a:pt x="7088482" y="0"/>
                    </a:lnTo>
                    <a:lnTo>
                      <a:pt x="7088482" y="12252960"/>
                    </a:lnTo>
                    <a:lnTo>
                      <a:pt x="7075782" y="12252960"/>
                    </a:lnTo>
                    <a:close/>
                    <a:moveTo>
                      <a:pt x="10613673" y="0"/>
                    </a:moveTo>
                    <a:lnTo>
                      <a:pt x="10626373" y="0"/>
                    </a:lnTo>
                    <a:lnTo>
                      <a:pt x="10626373" y="12252960"/>
                    </a:lnTo>
                    <a:lnTo>
                      <a:pt x="10613673" y="12252960"/>
                    </a:lnTo>
                    <a:close/>
                    <a:moveTo>
                      <a:pt x="14151564" y="0"/>
                    </a:moveTo>
                    <a:lnTo>
                      <a:pt x="14164264" y="0"/>
                    </a:lnTo>
                    <a:lnTo>
                      <a:pt x="14164264" y="12252960"/>
                    </a:lnTo>
                    <a:lnTo>
                      <a:pt x="14151564" y="12252960"/>
                    </a:lnTo>
                    <a:close/>
                    <a:moveTo>
                      <a:pt x="17689455" y="0"/>
                    </a:moveTo>
                    <a:lnTo>
                      <a:pt x="17702155" y="0"/>
                    </a:lnTo>
                    <a:lnTo>
                      <a:pt x="17702155" y="12252960"/>
                    </a:lnTo>
                    <a:lnTo>
                      <a:pt x="17689455" y="12252960"/>
                    </a:lnTo>
                    <a:close/>
                    <a:moveTo>
                      <a:pt x="21227346" y="0"/>
                    </a:moveTo>
                    <a:lnTo>
                      <a:pt x="21240046" y="0"/>
                    </a:lnTo>
                    <a:lnTo>
                      <a:pt x="21240046" y="12252960"/>
                    </a:lnTo>
                    <a:lnTo>
                      <a:pt x="21227346" y="12252960"/>
                    </a:lnTo>
                    <a:close/>
                  </a:path>
                </a:pathLst>
              </a:custGeom>
              <a:solidFill>
                <a:srgbClr val="000000">
                  <a:alpha val="24706"/>
                </a:srgbClr>
              </a:solidFill>
            </p:spPr>
          </p:sp>
        </p:grpSp>
        <p:sp>
          <p:nvSpPr>
            <p:cNvPr id="12" name="TextBox 12"/>
            <p:cNvSpPr txBox="1"/>
            <p:nvPr/>
          </p:nvSpPr>
          <p:spPr>
            <a:xfrm>
              <a:off x="1929408" y="13181330"/>
              <a:ext cx="956270"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-2,500</a:t>
              </a:r>
            </a:p>
          </p:txBody>
        </p:sp>
        <p:sp>
          <p:nvSpPr>
            <p:cNvPr id="13" name="TextBox 13"/>
            <p:cNvSpPr txBox="1"/>
            <p:nvPr/>
          </p:nvSpPr>
          <p:spPr>
            <a:xfrm>
              <a:off x="5837087" y="13181330"/>
              <a:ext cx="216694"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0</a:t>
              </a:r>
            </a:p>
          </p:txBody>
        </p:sp>
        <p:sp>
          <p:nvSpPr>
            <p:cNvPr id="14" name="TextBox 14"/>
            <p:cNvSpPr txBox="1"/>
            <p:nvPr/>
          </p:nvSpPr>
          <p:spPr>
            <a:xfrm>
              <a:off x="9065713" y="13181330"/>
              <a:ext cx="835223"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2,500</a:t>
              </a:r>
            </a:p>
          </p:txBody>
        </p:sp>
        <p:sp>
          <p:nvSpPr>
            <p:cNvPr id="15" name="TextBox 15"/>
            <p:cNvSpPr txBox="1"/>
            <p:nvPr/>
          </p:nvSpPr>
          <p:spPr>
            <a:xfrm>
              <a:off x="12582470" y="13181330"/>
              <a:ext cx="877491"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5,000</a:t>
              </a:r>
            </a:p>
          </p:txBody>
        </p:sp>
        <p:sp>
          <p:nvSpPr>
            <p:cNvPr id="16" name="TextBox 16"/>
            <p:cNvSpPr txBox="1"/>
            <p:nvPr/>
          </p:nvSpPr>
          <p:spPr>
            <a:xfrm>
              <a:off x="16139064" y="13181330"/>
              <a:ext cx="840085"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7,500</a:t>
              </a:r>
            </a:p>
          </p:txBody>
        </p:sp>
        <p:sp>
          <p:nvSpPr>
            <p:cNvPr id="17" name="TextBox 17"/>
            <p:cNvSpPr txBox="1"/>
            <p:nvPr/>
          </p:nvSpPr>
          <p:spPr>
            <a:xfrm>
              <a:off x="19573123" y="13181330"/>
              <a:ext cx="1047750"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10,000</a:t>
              </a:r>
            </a:p>
          </p:txBody>
        </p:sp>
        <p:sp>
          <p:nvSpPr>
            <p:cNvPr id="18" name="TextBox 18"/>
            <p:cNvSpPr txBox="1"/>
            <p:nvPr/>
          </p:nvSpPr>
          <p:spPr>
            <a:xfrm>
              <a:off x="23151247" y="13181330"/>
              <a:ext cx="967284" cy="534670"/>
            </a:xfrm>
            <a:prstGeom prst="rect">
              <a:avLst/>
            </a:prstGeom>
          </p:spPr>
          <p:txBody>
            <a:bodyPr lIns="0" tIns="0" rIns="0" bIns="0" rtlCol="0" anchor="t">
              <a:spAutoFit/>
            </a:bodyPr>
            <a:lstStyle/>
            <a:p>
              <a:pPr algn="ctr">
                <a:lnSpc>
                  <a:spcPts val="3360"/>
                </a:lnSpc>
              </a:pPr>
              <a:r>
                <a:rPr lang="en-US" sz="2400">
                  <a:solidFill>
                    <a:srgbClr val="000000"/>
                  </a:solidFill>
                  <a:latin typeface="Forum"/>
                </a:rPr>
                <a:t>12,500</a:t>
              </a:r>
            </a:p>
          </p:txBody>
        </p:sp>
        <p:sp>
          <p:nvSpPr>
            <p:cNvPr id="19" name="TextBox 19"/>
            <p:cNvSpPr txBox="1"/>
            <p:nvPr/>
          </p:nvSpPr>
          <p:spPr>
            <a:xfrm>
              <a:off x="1254919" y="1903159"/>
              <a:ext cx="949424" cy="534670"/>
            </a:xfrm>
            <a:prstGeom prst="rect">
              <a:avLst/>
            </a:prstGeom>
          </p:spPr>
          <p:txBody>
            <a:bodyPr lIns="0" tIns="0" rIns="0" bIns="0" rtlCol="0" anchor="t">
              <a:spAutoFit/>
            </a:bodyPr>
            <a:lstStyle/>
            <a:p>
              <a:pPr algn="r">
                <a:lnSpc>
                  <a:spcPts val="3360"/>
                </a:lnSpc>
              </a:pPr>
              <a:r>
                <a:rPr lang="en-US" sz="2400">
                  <a:solidFill>
                    <a:srgbClr val="000000"/>
                  </a:solidFill>
                  <a:latin typeface="Forum"/>
                </a:rPr>
                <a:t>19-20 </a:t>
              </a:r>
            </a:p>
          </p:txBody>
        </p:sp>
        <p:sp>
          <p:nvSpPr>
            <p:cNvPr id="20" name="TextBox 20"/>
            <p:cNvSpPr txBox="1"/>
            <p:nvPr/>
          </p:nvSpPr>
          <p:spPr>
            <a:xfrm>
              <a:off x="1280120" y="5042980"/>
              <a:ext cx="924223" cy="534670"/>
            </a:xfrm>
            <a:prstGeom prst="rect">
              <a:avLst/>
            </a:prstGeom>
          </p:spPr>
          <p:txBody>
            <a:bodyPr lIns="0" tIns="0" rIns="0" bIns="0" rtlCol="0" anchor="t">
              <a:spAutoFit/>
            </a:bodyPr>
            <a:lstStyle/>
            <a:p>
              <a:pPr algn="r">
                <a:lnSpc>
                  <a:spcPts val="3360"/>
                </a:lnSpc>
              </a:pPr>
              <a:r>
                <a:rPr lang="en-US" sz="2400">
                  <a:solidFill>
                    <a:srgbClr val="000000"/>
                  </a:solidFill>
                  <a:latin typeface="Forum"/>
                </a:rPr>
                <a:t>20-21 </a:t>
              </a:r>
            </a:p>
          </p:txBody>
        </p:sp>
        <p:sp>
          <p:nvSpPr>
            <p:cNvPr id="21" name="TextBox 21"/>
            <p:cNvSpPr txBox="1"/>
            <p:nvPr/>
          </p:nvSpPr>
          <p:spPr>
            <a:xfrm>
              <a:off x="1322388" y="8182801"/>
              <a:ext cx="881955" cy="534670"/>
            </a:xfrm>
            <a:prstGeom prst="rect">
              <a:avLst/>
            </a:prstGeom>
          </p:spPr>
          <p:txBody>
            <a:bodyPr lIns="0" tIns="0" rIns="0" bIns="0" rtlCol="0" anchor="t">
              <a:spAutoFit/>
            </a:bodyPr>
            <a:lstStyle/>
            <a:p>
              <a:pPr algn="r">
                <a:lnSpc>
                  <a:spcPts val="3360"/>
                </a:lnSpc>
              </a:pPr>
              <a:r>
                <a:rPr lang="en-US" sz="2400">
                  <a:solidFill>
                    <a:srgbClr val="000000"/>
                  </a:solidFill>
                  <a:latin typeface="Forum"/>
                </a:rPr>
                <a:t>21-22 </a:t>
              </a:r>
            </a:p>
          </p:txBody>
        </p:sp>
        <p:sp>
          <p:nvSpPr>
            <p:cNvPr id="22" name="TextBox 22"/>
            <p:cNvSpPr txBox="1"/>
            <p:nvPr/>
          </p:nvSpPr>
          <p:spPr>
            <a:xfrm>
              <a:off x="0" y="11322622"/>
              <a:ext cx="2204343" cy="534670"/>
            </a:xfrm>
            <a:prstGeom prst="rect">
              <a:avLst/>
            </a:prstGeom>
          </p:spPr>
          <p:txBody>
            <a:bodyPr lIns="0" tIns="0" rIns="0" bIns="0" rtlCol="0" anchor="t">
              <a:spAutoFit/>
            </a:bodyPr>
            <a:lstStyle/>
            <a:p>
              <a:pPr algn="r">
                <a:lnSpc>
                  <a:spcPts val="3360"/>
                </a:lnSpc>
              </a:pPr>
              <a:r>
                <a:rPr lang="en-US" sz="2400">
                  <a:solidFill>
                    <a:srgbClr val="000000"/>
                  </a:solidFill>
                  <a:latin typeface="Forum"/>
                </a:rPr>
                <a:t>Apr22-May22 </a:t>
              </a:r>
            </a:p>
          </p:txBody>
        </p:sp>
        <p:grpSp>
          <p:nvGrpSpPr>
            <p:cNvPr id="23" name="Group 23"/>
            <p:cNvGrpSpPr>
              <a:grpSpLocks noChangeAspect="1"/>
            </p:cNvGrpSpPr>
            <p:nvPr/>
          </p:nvGrpSpPr>
          <p:grpSpPr>
            <a:xfrm>
              <a:off x="2758950" y="782320"/>
              <a:ext cx="20212141" cy="12252960"/>
              <a:chOff x="351407" y="0"/>
              <a:chExt cx="20212141" cy="12252960"/>
            </a:xfrm>
          </p:grpSpPr>
          <p:sp>
            <p:nvSpPr>
              <p:cNvPr id="24" name="Freeform 24"/>
              <p:cNvSpPr/>
              <p:nvPr/>
            </p:nvSpPr>
            <p:spPr>
              <a:xfrm>
                <a:off x="3537891" y="0"/>
                <a:ext cx="17025657" cy="927566"/>
              </a:xfrm>
              <a:custGeom>
                <a:avLst/>
                <a:gdLst/>
                <a:ahLst/>
                <a:cxnLst/>
                <a:rect l="l" t="t" r="r" b="b"/>
                <a:pathLst>
                  <a:path w="17025657" h="927566">
                    <a:moveTo>
                      <a:pt x="0" y="0"/>
                    </a:moveTo>
                    <a:lnTo>
                      <a:pt x="16951452" y="0"/>
                    </a:lnTo>
                    <a:cubicBezTo>
                      <a:pt x="16992434" y="0"/>
                      <a:pt x="17025657" y="33223"/>
                      <a:pt x="17025657" y="74205"/>
                    </a:cubicBezTo>
                    <a:lnTo>
                      <a:pt x="17025657" y="853360"/>
                    </a:lnTo>
                    <a:cubicBezTo>
                      <a:pt x="17025657" y="894343"/>
                      <a:pt x="16992434" y="927565"/>
                      <a:pt x="16951452" y="927566"/>
                    </a:cubicBezTo>
                    <a:lnTo>
                      <a:pt x="0" y="927566"/>
                    </a:lnTo>
                    <a:close/>
                  </a:path>
                </a:pathLst>
              </a:custGeom>
              <a:solidFill>
                <a:srgbClr val="31356E"/>
              </a:solidFill>
            </p:spPr>
          </p:sp>
          <p:sp>
            <p:nvSpPr>
              <p:cNvPr id="25" name="Freeform 25"/>
              <p:cNvSpPr/>
              <p:nvPr/>
            </p:nvSpPr>
            <p:spPr>
              <a:xfrm>
                <a:off x="3537891" y="3139821"/>
                <a:ext cx="5576350" cy="927566"/>
              </a:xfrm>
              <a:custGeom>
                <a:avLst/>
                <a:gdLst/>
                <a:ahLst/>
                <a:cxnLst/>
                <a:rect l="l" t="t" r="r" b="b"/>
                <a:pathLst>
                  <a:path w="5576350" h="927566">
                    <a:moveTo>
                      <a:pt x="0" y="0"/>
                    </a:moveTo>
                    <a:lnTo>
                      <a:pt x="5502145" y="0"/>
                    </a:lnTo>
                    <a:cubicBezTo>
                      <a:pt x="5521825" y="0"/>
                      <a:pt x="5540700" y="7818"/>
                      <a:pt x="5554616" y="21734"/>
                    </a:cubicBezTo>
                    <a:cubicBezTo>
                      <a:pt x="5568532" y="35650"/>
                      <a:pt x="5576350" y="54525"/>
                      <a:pt x="5576350" y="74205"/>
                    </a:cubicBezTo>
                    <a:lnTo>
                      <a:pt x="5576350" y="853360"/>
                    </a:lnTo>
                    <a:cubicBezTo>
                      <a:pt x="5576350" y="873041"/>
                      <a:pt x="5568532" y="891915"/>
                      <a:pt x="5554616" y="905832"/>
                    </a:cubicBezTo>
                    <a:cubicBezTo>
                      <a:pt x="5540700" y="919748"/>
                      <a:pt x="5521825" y="927566"/>
                      <a:pt x="5502145" y="927566"/>
                    </a:cubicBezTo>
                    <a:lnTo>
                      <a:pt x="0" y="927566"/>
                    </a:lnTo>
                    <a:close/>
                  </a:path>
                </a:pathLst>
              </a:custGeom>
              <a:solidFill>
                <a:srgbClr val="2D6EA4"/>
              </a:solidFill>
            </p:spPr>
          </p:sp>
          <p:sp>
            <p:nvSpPr>
              <p:cNvPr id="26" name="Freeform 26"/>
              <p:cNvSpPr/>
              <p:nvPr/>
            </p:nvSpPr>
            <p:spPr>
              <a:xfrm>
                <a:off x="3537891" y="6279642"/>
                <a:ext cx="8461956" cy="927565"/>
              </a:xfrm>
              <a:custGeom>
                <a:avLst/>
                <a:gdLst/>
                <a:ahLst/>
                <a:cxnLst/>
                <a:rect l="l" t="t" r="r" b="b"/>
                <a:pathLst>
                  <a:path w="8461956" h="927565">
                    <a:moveTo>
                      <a:pt x="0" y="0"/>
                    </a:moveTo>
                    <a:lnTo>
                      <a:pt x="8387751" y="0"/>
                    </a:lnTo>
                    <a:cubicBezTo>
                      <a:pt x="8428733" y="0"/>
                      <a:pt x="8461956" y="33223"/>
                      <a:pt x="8461956" y="74205"/>
                    </a:cubicBezTo>
                    <a:lnTo>
                      <a:pt x="8461956" y="853361"/>
                    </a:lnTo>
                    <a:cubicBezTo>
                      <a:pt x="8461956" y="894343"/>
                      <a:pt x="8428733" y="927565"/>
                      <a:pt x="8387751" y="927565"/>
                    </a:cubicBezTo>
                    <a:lnTo>
                      <a:pt x="0" y="927565"/>
                    </a:lnTo>
                    <a:close/>
                  </a:path>
                </a:pathLst>
              </a:custGeom>
              <a:solidFill>
                <a:srgbClr val="38A9CD"/>
              </a:solidFill>
            </p:spPr>
          </p:sp>
          <p:sp>
            <p:nvSpPr>
              <p:cNvPr id="27" name="Freeform 27"/>
              <p:cNvSpPr/>
              <p:nvPr/>
            </p:nvSpPr>
            <p:spPr>
              <a:xfrm>
                <a:off x="3537891" y="9419463"/>
                <a:ext cx="1735346" cy="927566"/>
              </a:xfrm>
              <a:custGeom>
                <a:avLst/>
                <a:gdLst/>
                <a:ahLst/>
                <a:cxnLst/>
                <a:rect l="l" t="t" r="r" b="b"/>
                <a:pathLst>
                  <a:path w="1735346" h="927566">
                    <a:moveTo>
                      <a:pt x="0" y="0"/>
                    </a:moveTo>
                    <a:lnTo>
                      <a:pt x="1661140" y="0"/>
                    </a:lnTo>
                    <a:cubicBezTo>
                      <a:pt x="1680821" y="0"/>
                      <a:pt x="1699695" y="7818"/>
                      <a:pt x="1713611" y="21734"/>
                    </a:cubicBezTo>
                    <a:cubicBezTo>
                      <a:pt x="1727528" y="35651"/>
                      <a:pt x="1735346" y="54525"/>
                      <a:pt x="1735346" y="74206"/>
                    </a:cubicBezTo>
                    <a:lnTo>
                      <a:pt x="1735346" y="853360"/>
                    </a:lnTo>
                    <a:cubicBezTo>
                      <a:pt x="1735346" y="873041"/>
                      <a:pt x="1727528" y="891915"/>
                      <a:pt x="1713611" y="905832"/>
                    </a:cubicBezTo>
                    <a:cubicBezTo>
                      <a:pt x="1699695" y="919748"/>
                      <a:pt x="1680821" y="927566"/>
                      <a:pt x="1661140" y="927566"/>
                    </a:cubicBezTo>
                    <a:lnTo>
                      <a:pt x="0" y="927566"/>
                    </a:lnTo>
                    <a:close/>
                  </a:path>
                </a:pathLst>
              </a:custGeom>
              <a:solidFill>
                <a:srgbClr val="6CE5E8"/>
              </a:solidFill>
            </p:spPr>
          </p:sp>
          <p:sp>
            <p:nvSpPr>
              <p:cNvPr id="28" name="Freeform 28"/>
              <p:cNvSpPr/>
              <p:nvPr/>
            </p:nvSpPr>
            <p:spPr>
              <a:xfrm>
                <a:off x="3537891" y="952966"/>
                <a:ext cx="11617234" cy="927566"/>
              </a:xfrm>
              <a:custGeom>
                <a:avLst/>
                <a:gdLst/>
                <a:ahLst/>
                <a:cxnLst/>
                <a:rect l="l" t="t" r="r" b="b"/>
                <a:pathLst>
                  <a:path w="11617234" h="927566">
                    <a:moveTo>
                      <a:pt x="0" y="0"/>
                    </a:moveTo>
                    <a:lnTo>
                      <a:pt x="11543029" y="0"/>
                    </a:lnTo>
                    <a:cubicBezTo>
                      <a:pt x="11584011" y="0"/>
                      <a:pt x="11617234" y="33223"/>
                      <a:pt x="11617234" y="74205"/>
                    </a:cubicBezTo>
                    <a:lnTo>
                      <a:pt x="11617234" y="853360"/>
                    </a:lnTo>
                    <a:cubicBezTo>
                      <a:pt x="11617234" y="894342"/>
                      <a:pt x="11584011" y="927565"/>
                      <a:pt x="11543029" y="927565"/>
                    </a:cubicBezTo>
                    <a:lnTo>
                      <a:pt x="0" y="927565"/>
                    </a:lnTo>
                    <a:close/>
                  </a:path>
                </a:pathLst>
              </a:custGeom>
              <a:solidFill>
                <a:srgbClr val="704E85"/>
              </a:solidFill>
            </p:spPr>
          </p:sp>
          <p:sp>
            <p:nvSpPr>
              <p:cNvPr id="29" name="Freeform 29"/>
              <p:cNvSpPr/>
              <p:nvPr/>
            </p:nvSpPr>
            <p:spPr>
              <a:xfrm>
                <a:off x="3537891" y="4092787"/>
                <a:ext cx="8762833" cy="927566"/>
              </a:xfrm>
              <a:custGeom>
                <a:avLst/>
                <a:gdLst/>
                <a:ahLst/>
                <a:cxnLst/>
                <a:rect l="l" t="t" r="r" b="b"/>
                <a:pathLst>
                  <a:path w="8762833" h="927566">
                    <a:moveTo>
                      <a:pt x="0" y="0"/>
                    </a:moveTo>
                    <a:lnTo>
                      <a:pt x="8688629" y="0"/>
                    </a:lnTo>
                    <a:cubicBezTo>
                      <a:pt x="8729611" y="0"/>
                      <a:pt x="8762833" y="33222"/>
                      <a:pt x="8762833" y="74205"/>
                    </a:cubicBezTo>
                    <a:lnTo>
                      <a:pt x="8762833" y="853360"/>
                    </a:lnTo>
                    <a:cubicBezTo>
                      <a:pt x="8762833" y="894342"/>
                      <a:pt x="8729611" y="927565"/>
                      <a:pt x="8688629" y="927565"/>
                    </a:cubicBezTo>
                    <a:lnTo>
                      <a:pt x="0" y="927565"/>
                    </a:lnTo>
                    <a:close/>
                  </a:path>
                </a:pathLst>
              </a:custGeom>
              <a:solidFill>
                <a:srgbClr val="704E85"/>
              </a:solidFill>
            </p:spPr>
          </p:sp>
          <p:sp>
            <p:nvSpPr>
              <p:cNvPr id="30" name="Freeform 30"/>
              <p:cNvSpPr/>
              <p:nvPr/>
            </p:nvSpPr>
            <p:spPr>
              <a:xfrm>
                <a:off x="3537891" y="7232607"/>
                <a:ext cx="9822886" cy="927566"/>
              </a:xfrm>
              <a:custGeom>
                <a:avLst/>
                <a:gdLst/>
                <a:ahLst/>
                <a:cxnLst/>
                <a:rect l="l" t="t" r="r" b="b"/>
                <a:pathLst>
                  <a:path w="9822886" h="927566">
                    <a:moveTo>
                      <a:pt x="0" y="0"/>
                    </a:moveTo>
                    <a:lnTo>
                      <a:pt x="9748681" y="0"/>
                    </a:lnTo>
                    <a:cubicBezTo>
                      <a:pt x="9789663" y="0"/>
                      <a:pt x="9822886" y="33224"/>
                      <a:pt x="9822886" y="74206"/>
                    </a:cubicBezTo>
                    <a:lnTo>
                      <a:pt x="9822886" y="853361"/>
                    </a:lnTo>
                    <a:cubicBezTo>
                      <a:pt x="9822886" y="894343"/>
                      <a:pt x="9789663" y="927566"/>
                      <a:pt x="9748681" y="927566"/>
                    </a:cubicBezTo>
                    <a:lnTo>
                      <a:pt x="0" y="927566"/>
                    </a:lnTo>
                    <a:close/>
                  </a:path>
                </a:pathLst>
              </a:custGeom>
              <a:solidFill>
                <a:srgbClr val="704E85"/>
              </a:solidFill>
            </p:spPr>
          </p:sp>
          <p:sp>
            <p:nvSpPr>
              <p:cNvPr id="31" name="Freeform 31"/>
              <p:cNvSpPr/>
              <p:nvPr/>
            </p:nvSpPr>
            <p:spPr>
              <a:xfrm>
                <a:off x="3537891" y="10372429"/>
                <a:ext cx="1067112" cy="927565"/>
              </a:xfrm>
              <a:custGeom>
                <a:avLst/>
                <a:gdLst/>
                <a:ahLst/>
                <a:cxnLst/>
                <a:rect l="l" t="t" r="r" b="b"/>
                <a:pathLst>
                  <a:path w="1067112" h="927565">
                    <a:moveTo>
                      <a:pt x="0" y="0"/>
                    </a:moveTo>
                    <a:lnTo>
                      <a:pt x="992906" y="0"/>
                    </a:lnTo>
                    <a:cubicBezTo>
                      <a:pt x="1033889" y="0"/>
                      <a:pt x="1067111" y="33223"/>
                      <a:pt x="1067112" y="74205"/>
                    </a:cubicBezTo>
                    <a:lnTo>
                      <a:pt x="1067112" y="853360"/>
                    </a:lnTo>
                    <a:cubicBezTo>
                      <a:pt x="1067111" y="894342"/>
                      <a:pt x="1033889" y="927565"/>
                      <a:pt x="992906" y="927565"/>
                    </a:cubicBezTo>
                    <a:lnTo>
                      <a:pt x="0" y="927565"/>
                    </a:lnTo>
                    <a:close/>
                  </a:path>
                </a:pathLst>
              </a:custGeom>
              <a:solidFill>
                <a:srgbClr val="704E85"/>
              </a:solidFill>
            </p:spPr>
          </p:sp>
          <p:sp>
            <p:nvSpPr>
              <p:cNvPr id="32" name="Freeform 32"/>
              <p:cNvSpPr/>
              <p:nvPr/>
            </p:nvSpPr>
            <p:spPr>
              <a:xfrm>
                <a:off x="3537891" y="1905931"/>
                <a:ext cx="5408424" cy="927566"/>
              </a:xfrm>
              <a:custGeom>
                <a:avLst/>
                <a:gdLst/>
                <a:ahLst/>
                <a:cxnLst/>
                <a:rect l="l" t="t" r="r" b="b"/>
                <a:pathLst>
                  <a:path w="5408424" h="927566">
                    <a:moveTo>
                      <a:pt x="0" y="0"/>
                    </a:moveTo>
                    <a:lnTo>
                      <a:pt x="5334219" y="0"/>
                    </a:lnTo>
                    <a:cubicBezTo>
                      <a:pt x="5353899" y="0"/>
                      <a:pt x="5372774" y="7818"/>
                      <a:pt x="5386690" y="21734"/>
                    </a:cubicBezTo>
                    <a:cubicBezTo>
                      <a:pt x="5400606" y="35651"/>
                      <a:pt x="5408424" y="54525"/>
                      <a:pt x="5408424" y="74205"/>
                    </a:cubicBezTo>
                    <a:lnTo>
                      <a:pt x="5408424" y="853361"/>
                    </a:lnTo>
                    <a:cubicBezTo>
                      <a:pt x="5408424" y="873041"/>
                      <a:pt x="5400606" y="891916"/>
                      <a:pt x="5386690" y="905832"/>
                    </a:cubicBezTo>
                    <a:cubicBezTo>
                      <a:pt x="5372774" y="919748"/>
                      <a:pt x="5353899" y="927566"/>
                      <a:pt x="5334219" y="927566"/>
                    </a:cubicBezTo>
                    <a:lnTo>
                      <a:pt x="0" y="927566"/>
                    </a:lnTo>
                    <a:close/>
                  </a:path>
                </a:pathLst>
              </a:custGeom>
              <a:solidFill>
                <a:srgbClr val="A66C98"/>
              </a:solidFill>
            </p:spPr>
          </p:sp>
          <p:sp>
            <p:nvSpPr>
              <p:cNvPr id="33" name="Freeform 33"/>
              <p:cNvSpPr/>
              <p:nvPr/>
            </p:nvSpPr>
            <p:spPr>
              <a:xfrm>
                <a:off x="351407" y="5045752"/>
                <a:ext cx="3186484" cy="927565"/>
              </a:xfrm>
              <a:custGeom>
                <a:avLst/>
                <a:gdLst/>
                <a:ahLst/>
                <a:cxnLst/>
                <a:rect l="l" t="t" r="r" b="b"/>
                <a:pathLst>
                  <a:path w="3186484" h="927565">
                    <a:moveTo>
                      <a:pt x="3186484" y="0"/>
                    </a:moveTo>
                    <a:lnTo>
                      <a:pt x="74205" y="0"/>
                    </a:lnTo>
                    <a:cubicBezTo>
                      <a:pt x="33223" y="0"/>
                      <a:pt x="0" y="33223"/>
                      <a:pt x="0" y="74206"/>
                    </a:cubicBezTo>
                    <a:lnTo>
                      <a:pt x="0" y="853361"/>
                    </a:lnTo>
                    <a:cubicBezTo>
                      <a:pt x="0" y="894343"/>
                      <a:pt x="33223" y="927566"/>
                      <a:pt x="74205" y="927566"/>
                    </a:cubicBezTo>
                    <a:lnTo>
                      <a:pt x="3186484" y="927566"/>
                    </a:lnTo>
                    <a:close/>
                  </a:path>
                </a:pathLst>
              </a:custGeom>
              <a:solidFill>
                <a:srgbClr val="A66C98"/>
              </a:solidFill>
            </p:spPr>
          </p:sp>
          <p:sp>
            <p:nvSpPr>
              <p:cNvPr id="34" name="Freeform 34"/>
              <p:cNvSpPr/>
              <p:nvPr/>
            </p:nvSpPr>
            <p:spPr>
              <a:xfrm>
                <a:off x="2176961" y="8185573"/>
                <a:ext cx="1360930" cy="927566"/>
              </a:xfrm>
              <a:custGeom>
                <a:avLst/>
                <a:gdLst/>
                <a:ahLst/>
                <a:cxnLst/>
                <a:rect l="l" t="t" r="r" b="b"/>
                <a:pathLst>
                  <a:path w="1360930" h="927566">
                    <a:moveTo>
                      <a:pt x="1360930" y="0"/>
                    </a:moveTo>
                    <a:lnTo>
                      <a:pt x="74205" y="0"/>
                    </a:lnTo>
                    <a:cubicBezTo>
                      <a:pt x="54524" y="0"/>
                      <a:pt x="35650" y="7818"/>
                      <a:pt x="21734" y="21735"/>
                    </a:cubicBezTo>
                    <a:cubicBezTo>
                      <a:pt x="7817" y="35651"/>
                      <a:pt x="0" y="54526"/>
                      <a:pt x="0" y="74206"/>
                    </a:cubicBezTo>
                    <a:lnTo>
                      <a:pt x="0" y="853361"/>
                    </a:lnTo>
                    <a:cubicBezTo>
                      <a:pt x="0" y="873041"/>
                      <a:pt x="7817" y="891916"/>
                      <a:pt x="21734" y="905832"/>
                    </a:cubicBezTo>
                    <a:cubicBezTo>
                      <a:pt x="35650" y="919748"/>
                      <a:pt x="54524" y="927566"/>
                      <a:pt x="74205" y="927566"/>
                    </a:cubicBezTo>
                    <a:lnTo>
                      <a:pt x="1360930" y="927566"/>
                    </a:lnTo>
                    <a:close/>
                  </a:path>
                </a:pathLst>
              </a:custGeom>
              <a:solidFill>
                <a:srgbClr val="A66C98"/>
              </a:solidFill>
            </p:spPr>
          </p:sp>
          <p:sp>
            <p:nvSpPr>
              <p:cNvPr id="35" name="Freeform 35"/>
              <p:cNvSpPr/>
              <p:nvPr/>
            </p:nvSpPr>
            <p:spPr>
              <a:xfrm>
                <a:off x="3537891" y="11325394"/>
                <a:ext cx="668234" cy="927566"/>
              </a:xfrm>
              <a:custGeom>
                <a:avLst/>
                <a:gdLst/>
                <a:ahLst/>
                <a:cxnLst/>
                <a:rect l="l" t="t" r="r" b="b"/>
                <a:pathLst>
                  <a:path w="668234" h="927566">
                    <a:moveTo>
                      <a:pt x="0" y="0"/>
                    </a:moveTo>
                    <a:lnTo>
                      <a:pt x="594028" y="0"/>
                    </a:lnTo>
                    <a:cubicBezTo>
                      <a:pt x="613709" y="0"/>
                      <a:pt x="632584" y="7818"/>
                      <a:pt x="646500" y="21734"/>
                    </a:cubicBezTo>
                    <a:cubicBezTo>
                      <a:pt x="660416" y="35651"/>
                      <a:pt x="668234" y="54525"/>
                      <a:pt x="668234" y="74206"/>
                    </a:cubicBezTo>
                    <a:lnTo>
                      <a:pt x="668234" y="853361"/>
                    </a:lnTo>
                    <a:cubicBezTo>
                      <a:pt x="668233" y="894343"/>
                      <a:pt x="635011" y="927566"/>
                      <a:pt x="594028" y="927566"/>
                    </a:cubicBezTo>
                    <a:lnTo>
                      <a:pt x="0" y="927566"/>
                    </a:lnTo>
                    <a:close/>
                  </a:path>
                </a:pathLst>
              </a:custGeom>
              <a:solidFill>
                <a:srgbClr val="A66C98"/>
              </a:solidFill>
            </p:spPr>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139612">
            <a:off x="-4580043" y="2970958"/>
            <a:ext cx="11768073" cy="10723657"/>
          </a:xfrm>
          <a:prstGeom prst="rect">
            <a:avLst/>
          </a:prstGeom>
        </p:spPr>
      </p:pic>
      <p:graphicFrame>
        <p:nvGraphicFramePr>
          <p:cNvPr id="3" name="Table 3"/>
          <p:cNvGraphicFramePr>
            <a:graphicFrameLocks noGrp="1"/>
          </p:cNvGraphicFramePr>
          <p:nvPr>
            <p:extLst>
              <p:ext uri="{D42A27DB-BD31-4B8C-83A1-F6EECF244321}">
                <p14:modId xmlns:p14="http://schemas.microsoft.com/office/powerpoint/2010/main" val="758055042"/>
              </p:ext>
            </p:extLst>
          </p:nvPr>
        </p:nvGraphicFramePr>
        <p:xfrm>
          <a:off x="191901" y="3503664"/>
          <a:ext cx="10704699" cy="5039716"/>
        </p:xfrm>
        <a:graphic>
          <a:graphicData uri="http://schemas.openxmlformats.org/drawingml/2006/table">
            <a:tbl>
              <a:tblPr/>
              <a:tblGrid>
                <a:gridCol w="3297113">
                  <a:extLst>
                    <a:ext uri="{9D8B030D-6E8A-4147-A177-3AD203B41FA5}">
                      <a16:colId xmlns:a16="http://schemas.microsoft.com/office/drawing/2014/main" val="20000"/>
                    </a:ext>
                  </a:extLst>
                </a:gridCol>
                <a:gridCol w="3027523">
                  <a:extLst>
                    <a:ext uri="{9D8B030D-6E8A-4147-A177-3AD203B41FA5}">
                      <a16:colId xmlns:a16="http://schemas.microsoft.com/office/drawing/2014/main" val="20001"/>
                    </a:ext>
                  </a:extLst>
                </a:gridCol>
                <a:gridCol w="4380063">
                  <a:extLst>
                    <a:ext uri="{9D8B030D-6E8A-4147-A177-3AD203B41FA5}">
                      <a16:colId xmlns:a16="http://schemas.microsoft.com/office/drawing/2014/main" val="20002"/>
                    </a:ext>
                  </a:extLst>
                </a:gridCol>
              </a:tblGrid>
              <a:tr h="1554804">
                <a:tc>
                  <a:txBody>
                    <a:bodyPr/>
                    <a:lstStyle/>
                    <a:p>
                      <a:pPr algn="l">
                        <a:defRPr/>
                      </a:pPr>
                      <a:r>
                        <a:rPr lang="en-US" sz="3300">
                          <a:solidFill>
                            <a:srgbClr val="FFFFFF"/>
                          </a:solidFill>
                          <a:latin typeface="Forum Bold"/>
                        </a:rPr>
                        <a:t>SECTOR</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Bold"/>
                        </a:rPr>
                        <a:t>UDF Charges per Passenger</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Bold"/>
                        </a:rPr>
                        <a:t>ASF Charges per Passenger</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470904">
                <a:tc>
                  <a:txBody>
                    <a:bodyPr/>
                    <a:lstStyle/>
                    <a:p>
                      <a:pPr algn="l">
                        <a:defRPr/>
                      </a:pPr>
                      <a:r>
                        <a:rPr lang="en-US" sz="3300" dirty="0">
                          <a:solidFill>
                            <a:srgbClr val="FFFFFF"/>
                          </a:solidFill>
                          <a:latin typeface="Forum"/>
                        </a:rPr>
                        <a:t>DOMESTIC</a:t>
                      </a:r>
                      <a:endParaRPr lang="en-US" sz="1100" dirty="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Rs. 350/-+GST</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Rs. 200/-+GST</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014008">
                <a:tc>
                  <a:txBody>
                    <a:bodyPr/>
                    <a:lstStyle/>
                    <a:p>
                      <a:pPr algn="l">
                        <a:defRPr/>
                      </a:pPr>
                      <a:r>
                        <a:rPr lang="en-US" sz="3300">
                          <a:solidFill>
                            <a:srgbClr val="FFFFFF"/>
                          </a:solidFill>
                          <a:latin typeface="Forum"/>
                        </a:rPr>
                        <a:t>INTERNATIONAL</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Bold"/>
                        </a:rPr>
                        <a:t>Rs. 450/-+ GST</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dirty="0">
                          <a:solidFill>
                            <a:srgbClr val="FFFFFF"/>
                          </a:solidFill>
                          <a:latin typeface="Forum"/>
                        </a:rPr>
                        <a:t>USD 12/-+GST</a:t>
                      </a:r>
                      <a:endParaRPr lang="en-US" sz="1100" dirty="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4" name="Picture 4"/>
          <p:cNvPicPr>
            <a:picLocks noChangeAspect="1"/>
          </p:cNvPicPr>
          <p:nvPr/>
        </p:nvPicPr>
        <p:blipFill>
          <a:blip r:embed="rId3"/>
          <a:srcRect/>
          <a:stretch>
            <a:fillRect/>
          </a:stretch>
        </p:blipFill>
        <p:spPr>
          <a:xfrm rot="7235579">
            <a:off x="13457552" y="-2690177"/>
            <a:ext cx="6151626" cy="8229600"/>
          </a:xfrm>
          <a:prstGeom prst="rect">
            <a:avLst/>
          </a:prstGeom>
        </p:spPr>
      </p:pic>
      <p:graphicFrame>
        <p:nvGraphicFramePr>
          <p:cNvPr id="5" name="Table 5"/>
          <p:cNvGraphicFramePr>
            <a:graphicFrameLocks noGrp="1"/>
          </p:cNvGraphicFramePr>
          <p:nvPr/>
        </p:nvGraphicFramePr>
        <p:xfrm>
          <a:off x="11589869" y="3503664"/>
          <a:ext cx="6052472" cy="5039714"/>
        </p:xfrm>
        <a:graphic>
          <a:graphicData uri="http://schemas.openxmlformats.org/drawingml/2006/table">
            <a:tbl>
              <a:tblPr/>
              <a:tblGrid>
                <a:gridCol w="3026236">
                  <a:extLst>
                    <a:ext uri="{9D8B030D-6E8A-4147-A177-3AD203B41FA5}">
                      <a16:colId xmlns:a16="http://schemas.microsoft.com/office/drawing/2014/main" val="20000"/>
                    </a:ext>
                  </a:extLst>
                </a:gridCol>
                <a:gridCol w="3026236">
                  <a:extLst>
                    <a:ext uri="{9D8B030D-6E8A-4147-A177-3AD203B41FA5}">
                      <a16:colId xmlns:a16="http://schemas.microsoft.com/office/drawing/2014/main" val="20001"/>
                    </a:ext>
                  </a:extLst>
                </a:gridCol>
              </a:tblGrid>
              <a:tr h="1552654">
                <a:tc>
                  <a:txBody>
                    <a:bodyPr/>
                    <a:lstStyle/>
                    <a:p>
                      <a:pPr algn="l">
                        <a:defRPr/>
                      </a:pPr>
                      <a:r>
                        <a:rPr lang="en-US" sz="3300">
                          <a:solidFill>
                            <a:srgbClr val="FFFFFF"/>
                          </a:solidFill>
                          <a:latin typeface="Forum Bold"/>
                        </a:rPr>
                        <a:t>Serving Employees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Bold"/>
                        </a:rPr>
                        <a:t>169</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52654">
                <a:tc>
                  <a:txBody>
                    <a:bodyPr/>
                    <a:lstStyle/>
                    <a:p>
                      <a:pPr algn="l">
                        <a:defRPr/>
                      </a:pPr>
                      <a:r>
                        <a:rPr lang="en-US" sz="3300">
                          <a:solidFill>
                            <a:srgbClr val="FFFFFF"/>
                          </a:solidFill>
                          <a:latin typeface="Forum"/>
                        </a:rPr>
                        <a:t>Retired Employees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113</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67203">
                <a:tc>
                  <a:txBody>
                    <a:bodyPr/>
                    <a:lstStyle/>
                    <a:p>
                      <a:pPr algn="l">
                        <a:defRPr/>
                      </a:pPr>
                      <a:r>
                        <a:rPr lang="en-US" sz="3300">
                          <a:solidFill>
                            <a:srgbClr val="FFFFFF"/>
                          </a:solidFill>
                          <a:latin typeface="Forum"/>
                        </a:rPr>
                        <a:t>Total</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282</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67203">
                <a:tc>
                  <a:txBody>
                    <a:bodyPr/>
                    <a:lstStyle/>
                    <a:p>
                      <a:pPr algn="l">
                        <a:defRPr/>
                      </a:pPr>
                      <a:r>
                        <a:rPr lang="en-US" sz="3300">
                          <a:solidFill>
                            <a:srgbClr val="FFFFFF"/>
                          </a:solidFill>
                          <a:latin typeface="Forum"/>
                        </a:rPr>
                        <a:t>CISF</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224</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0" y="-171450"/>
            <a:ext cx="18288000" cy="31432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User Development/Aviation Security  Fees &amp; Employee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3"/>
          <a:srcRect/>
          <a:stretch>
            <a:fillRect/>
          </a:stretch>
        </p:blipFill>
        <p:spPr>
          <a:xfrm rot="5400000">
            <a:off x="12195199" y="4791795"/>
            <a:ext cx="7776569" cy="6794777"/>
          </a:xfrm>
          <a:prstGeom prst="rect">
            <a:avLst/>
          </a:prstGeom>
        </p:spPr>
      </p:pic>
      <p:graphicFrame>
        <p:nvGraphicFramePr>
          <p:cNvPr id="54" name="Table 53">
            <a:extLst>
              <a:ext uri="{FF2B5EF4-FFF2-40B4-BE49-F238E27FC236}">
                <a16:creationId xmlns:a16="http://schemas.microsoft.com/office/drawing/2014/main" id="{2EDB6BEB-4799-BAC8-3585-086EE45FD2E5}"/>
              </a:ext>
            </a:extLst>
          </p:cNvPr>
          <p:cNvGraphicFramePr>
            <a:graphicFrameLocks noGrp="1"/>
          </p:cNvGraphicFramePr>
          <p:nvPr>
            <p:extLst>
              <p:ext uri="{D42A27DB-BD31-4B8C-83A1-F6EECF244321}">
                <p14:modId xmlns:p14="http://schemas.microsoft.com/office/powerpoint/2010/main" val="311916064"/>
              </p:ext>
            </p:extLst>
          </p:nvPr>
        </p:nvGraphicFramePr>
        <p:xfrm>
          <a:off x="2209799" y="2095500"/>
          <a:ext cx="12039601" cy="5505454"/>
        </p:xfrm>
        <a:graphic>
          <a:graphicData uri="http://schemas.openxmlformats.org/drawingml/2006/table">
            <a:tbl>
              <a:tblPr/>
              <a:tblGrid>
                <a:gridCol w="6073263">
                  <a:extLst>
                    <a:ext uri="{9D8B030D-6E8A-4147-A177-3AD203B41FA5}">
                      <a16:colId xmlns:a16="http://schemas.microsoft.com/office/drawing/2014/main" val="1601537147"/>
                    </a:ext>
                  </a:extLst>
                </a:gridCol>
                <a:gridCol w="2598243">
                  <a:extLst>
                    <a:ext uri="{9D8B030D-6E8A-4147-A177-3AD203B41FA5}">
                      <a16:colId xmlns:a16="http://schemas.microsoft.com/office/drawing/2014/main" val="537964713"/>
                    </a:ext>
                  </a:extLst>
                </a:gridCol>
                <a:gridCol w="3368095">
                  <a:extLst>
                    <a:ext uri="{9D8B030D-6E8A-4147-A177-3AD203B41FA5}">
                      <a16:colId xmlns:a16="http://schemas.microsoft.com/office/drawing/2014/main" val="923810283"/>
                    </a:ext>
                  </a:extLst>
                </a:gridCol>
              </a:tblGrid>
              <a:tr h="883920">
                <a:tc>
                  <a:txBody>
                    <a:bodyPr/>
                    <a:lstStyle/>
                    <a:p>
                      <a:pPr algn="ctr" fontAlgn="ctr"/>
                      <a:r>
                        <a:rPr lang="en-US" sz="3200" b="1" i="0" u="none" strike="noStrike" dirty="0">
                          <a:solidFill>
                            <a:srgbClr val="92D050"/>
                          </a:solidFill>
                          <a:effectLst/>
                          <a:latin typeface="+mj-lt"/>
                        </a:rPr>
                        <a:t>Financial Year</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3200" b="1" i="0" u="none" strike="noStrike" dirty="0">
                          <a:solidFill>
                            <a:srgbClr val="92D050"/>
                          </a:solidFill>
                          <a:effectLst/>
                          <a:latin typeface="+mj-lt"/>
                        </a:rPr>
                        <a:t>Passenger</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5107113"/>
                  </a:ext>
                </a:extLst>
              </a:tr>
              <a:tr h="883920">
                <a:tc>
                  <a:txBody>
                    <a:bodyPr/>
                    <a:lstStyle/>
                    <a:p>
                      <a:pPr algn="ctr" fontAlgn="ctr"/>
                      <a:r>
                        <a:rPr lang="en-US" sz="3200" b="1" i="0" u="none" strike="noStrike" dirty="0">
                          <a:solidFill>
                            <a:schemeClr val="bg1"/>
                          </a:solidFill>
                          <a:effectLst/>
                          <a:latin typeface="+mj-lt"/>
                        </a:rPr>
                        <a:t> </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Domestic</a:t>
                      </a: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International</a:t>
                      </a: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8336428"/>
                  </a:ext>
                </a:extLst>
              </a:tr>
              <a:tr h="883920">
                <a:tc>
                  <a:txBody>
                    <a:bodyPr/>
                    <a:lstStyle/>
                    <a:p>
                      <a:pPr algn="ctr" fontAlgn="ctr"/>
                      <a:r>
                        <a:rPr lang="en-US" sz="3200" b="1" i="0" u="none" strike="noStrike" dirty="0">
                          <a:solidFill>
                            <a:schemeClr val="bg1"/>
                          </a:solidFill>
                          <a:effectLst/>
                          <a:latin typeface="+mj-lt"/>
                        </a:rPr>
                        <a:t>April 2019 to March 2020</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2606641</a:t>
                      </a: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238232</a:t>
                      </a: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5379472"/>
                  </a:ext>
                </a:extLst>
              </a:tr>
              <a:tr h="883920">
                <a:tc>
                  <a:txBody>
                    <a:bodyPr/>
                    <a:lstStyle/>
                    <a:p>
                      <a:pPr algn="ctr" fontAlgn="ctr"/>
                      <a:r>
                        <a:rPr lang="en-US" sz="3200" b="1" i="0" u="none" strike="noStrike" dirty="0">
                          <a:solidFill>
                            <a:schemeClr val="bg1"/>
                          </a:solidFill>
                          <a:effectLst/>
                          <a:latin typeface="+mj-lt"/>
                        </a:rPr>
                        <a:t>April 2020 to March 2021</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821311</a:t>
                      </a: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26492</a:t>
                      </a: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3656668"/>
                  </a:ext>
                </a:extLst>
              </a:tr>
              <a:tr h="883920">
                <a:tc>
                  <a:txBody>
                    <a:bodyPr/>
                    <a:lstStyle/>
                    <a:p>
                      <a:pPr algn="ctr" fontAlgn="ctr"/>
                      <a:r>
                        <a:rPr lang="en-US" sz="3200" b="1" i="0" u="none" strike="noStrike" dirty="0">
                          <a:solidFill>
                            <a:schemeClr val="bg1"/>
                          </a:solidFill>
                          <a:effectLst/>
                          <a:latin typeface="+mj-lt"/>
                        </a:rPr>
                        <a:t>April 2021 to March 2022</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dirty="0">
                        <a:solidFill>
                          <a:schemeClr val="bg1"/>
                        </a:solidFill>
                        <a:effectLst/>
                        <a:latin typeface="+mj-lt"/>
                      </a:endParaRPr>
                    </a:p>
                    <a:p>
                      <a:pPr algn="ctr" fontAlgn="ctr"/>
                      <a:endParaRPr lang="en-US" sz="3200" b="1" i="0" u="none" strike="noStrike" dirty="0">
                        <a:solidFill>
                          <a:schemeClr val="bg1"/>
                        </a:solidFill>
                        <a:effectLst/>
                        <a:latin typeface="+mj-lt"/>
                      </a:endParaRP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dirty="0">
                        <a:solidFill>
                          <a:schemeClr val="bg1"/>
                        </a:solidFill>
                        <a:effectLst/>
                        <a:latin typeface="+mj-lt"/>
                      </a:endParaRP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670321"/>
                  </a:ext>
                </a:extLst>
              </a:tr>
              <a:tr h="88392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3200" b="1" i="0" u="none" strike="noStrike" kern="1200" dirty="0">
                          <a:solidFill>
                            <a:schemeClr val="bg1"/>
                          </a:solidFill>
                          <a:effectLst/>
                          <a:latin typeface="+mj-lt"/>
                          <a:ea typeface="+mn-ea"/>
                          <a:cs typeface="+mn-cs"/>
                        </a:rPr>
                        <a:t>April 2022 to October 2022</a:t>
                      </a:r>
                    </a:p>
                    <a:p>
                      <a:pPr algn="ctr" fontAlgn="ctr"/>
                      <a:endParaRPr lang="en-US" sz="3200" b="1" i="0" u="none" strike="noStrike" kern="1200" dirty="0">
                        <a:solidFill>
                          <a:schemeClr val="bg1"/>
                        </a:solidFill>
                        <a:effectLst/>
                        <a:latin typeface="+mj-lt"/>
                        <a:ea typeface="+mn-ea"/>
                        <a:cs typeface="+mn-cs"/>
                      </a:endParaRP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kern="1200" dirty="0">
                        <a:solidFill>
                          <a:schemeClr val="bg1"/>
                        </a:solidFill>
                        <a:effectLst/>
                        <a:latin typeface="+mj-lt"/>
                        <a:ea typeface="+mn-ea"/>
                        <a:cs typeface="+mn-cs"/>
                      </a:endParaRP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dirty="0">
                        <a:solidFill>
                          <a:schemeClr val="bg1"/>
                        </a:solidFill>
                        <a:effectLst/>
                        <a:latin typeface="+mj-lt"/>
                      </a:endParaRP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4634224"/>
                  </a:ext>
                </a:extLst>
              </a:tr>
            </a:tbl>
          </a:graphicData>
        </a:graphic>
      </p:graphicFrame>
      <p:sp>
        <p:nvSpPr>
          <p:cNvPr id="57" name="TextBox 48">
            <a:extLst>
              <a:ext uri="{FF2B5EF4-FFF2-40B4-BE49-F238E27FC236}">
                <a16:creationId xmlns:a16="http://schemas.microsoft.com/office/drawing/2014/main" id="{2DE402E5-E69C-6A83-A2FA-C34512FADB2F}"/>
              </a:ext>
            </a:extLst>
          </p:cNvPr>
          <p:cNvSpPr txBox="1"/>
          <p:nvPr/>
        </p:nvSpPr>
        <p:spPr>
          <a:xfrm>
            <a:off x="76200" y="422577"/>
            <a:ext cx="18288000" cy="1154162"/>
          </a:xfrm>
          <a:prstGeom prst="rect">
            <a:avLst/>
          </a:prstGeom>
        </p:spPr>
        <p:txBody>
          <a:bodyPr lIns="0" tIns="0" rIns="0" bIns="0" rtlCol="0" anchor="t">
            <a:spAutoFit/>
          </a:bodyPr>
          <a:lstStyle/>
          <a:p>
            <a:pPr marL="0" marR="0" lvl="0" indent="0" algn="ctr" defTabSz="914400" rtl="0" eaLnBrk="1" fontAlgn="auto" latinLnBrk="0" hangingPunct="1">
              <a:lnSpc>
                <a:spcPts val="9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Forum"/>
                <a:ea typeface="+mn-ea"/>
                <a:cs typeface="+mn-cs"/>
              </a:rPr>
              <a:t>Passenger Movement at Coimbatore airport</a:t>
            </a:r>
          </a:p>
        </p:txBody>
      </p:sp>
    </p:spTree>
    <p:extLst>
      <p:ext uri="{BB962C8B-B14F-4D97-AF65-F5344CB8AC3E}">
        <p14:creationId xmlns:p14="http://schemas.microsoft.com/office/powerpoint/2010/main" val="3548011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235579">
            <a:off x="13457552" y="-2690177"/>
            <a:ext cx="6151626" cy="8229600"/>
          </a:xfrm>
          <a:prstGeom prst="rect">
            <a:avLst/>
          </a:prstGeom>
        </p:spPr>
      </p:pic>
      <p:sp>
        <p:nvSpPr>
          <p:cNvPr id="3" name="TextBox 3"/>
          <p:cNvSpPr txBox="1"/>
          <p:nvPr/>
        </p:nvSpPr>
        <p:spPr>
          <a:xfrm>
            <a:off x="4549544" y="23616"/>
            <a:ext cx="7766745" cy="15430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Land Acquisition</a:t>
            </a:r>
          </a:p>
        </p:txBody>
      </p:sp>
      <p:pic>
        <p:nvPicPr>
          <p:cNvPr id="4" name="Picture 4"/>
          <p:cNvPicPr>
            <a:picLocks noChangeAspect="1"/>
          </p:cNvPicPr>
          <p:nvPr/>
        </p:nvPicPr>
        <p:blipFill>
          <a:blip r:embed="rId3"/>
          <a:srcRect/>
          <a:stretch>
            <a:fillRect/>
          </a:stretch>
        </p:blipFill>
        <p:spPr>
          <a:xfrm rot="10314521">
            <a:off x="-3580675" y="-1093924"/>
            <a:ext cx="7672032" cy="12474848"/>
          </a:xfrm>
          <a:prstGeom prst="rect">
            <a:avLst/>
          </a:prstGeom>
        </p:spPr>
      </p:pic>
      <p:sp>
        <p:nvSpPr>
          <p:cNvPr id="5" name="TextBox 5"/>
          <p:cNvSpPr txBox="1"/>
          <p:nvPr/>
        </p:nvSpPr>
        <p:spPr>
          <a:xfrm>
            <a:off x="1028700" y="2435860"/>
            <a:ext cx="16230600" cy="6082030"/>
          </a:xfrm>
          <a:prstGeom prst="rect">
            <a:avLst/>
          </a:prstGeom>
        </p:spPr>
        <p:txBody>
          <a:bodyPr lIns="0" tIns="0" rIns="0" bIns="0" rtlCol="0" anchor="t">
            <a:spAutoFit/>
          </a:bodyPr>
          <a:lstStyle/>
          <a:p>
            <a:pPr marL="928369" lvl="1" indent="-464185">
              <a:lnSpc>
                <a:spcPts val="6019"/>
              </a:lnSpc>
              <a:buFont typeface="Arial"/>
              <a:buChar char="•"/>
            </a:pPr>
            <a:r>
              <a:rPr lang="en-US" sz="4299" dirty="0">
                <a:solidFill>
                  <a:srgbClr val="FFFFFF"/>
                </a:solidFill>
                <a:latin typeface="Forum"/>
              </a:rPr>
              <a:t>For expansion of Coimbatore  International Airport required land is 627.89 acres.</a:t>
            </a:r>
          </a:p>
          <a:p>
            <a:pPr marL="928369" lvl="1" indent="-464185">
              <a:lnSpc>
                <a:spcPts val="6019"/>
              </a:lnSpc>
              <a:buFont typeface="Arial"/>
              <a:buChar char="•"/>
            </a:pPr>
            <a:r>
              <a:rPr lang="en-US" sz="4299" dirty="0" err="1">
                <a:solidFill>
                  <a:srgbClr val="FFFFFF"/>
                </a:solidFill>
                <a:latin typeface="Forum"/>
              </a:rPr>
              <a:t>Defence</a:t>
            </a:r>
            <a:r>
              <a:rPr lang="en-US" sz="4299" dirty="0">
                <a:solidFill>
                  <a:srgbClr val="FFFFFF"/>
                </a:solidFill>
                <a:latin typeface="Forum"/>
              </a:rPr>
              <a:t> Land to be transferred to AAI  for an extent of 134.58 acres.</a:t>
            </a:r>
          </a:p>
          <a:p>
            <a:pPr marL="928369" lvl="1" indent="-464185">
              <a:lnSpc>
                <a:spcPts val="6019"/>
              </a:lnSpc>
              <a:buFont typeface="Arial"/>
              <a:buChar char="•"/>
            </a:pPr>
            <a:r>
              <a:rPr lang="en-US" sz="4299" dirty="0">
                <a:solidFill>
                  <a:srgbClr val="FFFFFF"/>
                </a:solidFill>
                <a:latin typeface="Forum"/>
              </a:rPr>
              <a:t>Proposal for Connectivity of  L&amp;T Bypass Road with proposed New Approach Road for Coimbatore International Airport and abandoned NHAI Road.</a:t>
            </a:r>
          </a:p>
          <a:p>
            <a:pPr marL="928369" lvl="1" indent="-464185">
              <a:lnSpc>
                <a:spcPts val="6019"/>
              </a:lnSpc>
              <a:buFont typeface="Arial"/>
              <a:buChar char="•"/>
            </a:pPr>
            <a:r>
              <a:rPr lang="en-US" sz="4299" dirty="0">
                <a:solidFill>
                  <a:srgbClr val="FFFFFF"/>
                </a:solidFill>
                <a:latin typeface="Forum"/>
              </a:rPr>
              <a:t>Left out leased land notification pending with Govt. of </a:t>
            </a:r>
            <a:r>
              <a:rPr lang="en-US" sz="4299" dirty="0" err="1">
                <a:solidFill>
                  <a:srgbClr val="FFFFFF"/>
                </a:solidFill>
                <a:latin typeface="Forum"/>
              </a:rPr>
              <a:t>Tamilnadu</a:t>
            </a:r>
            <a:r>
              <a:rPr lang="en-US" sz="4299" dirty="0">
                <a:solidFill>
                  <a:srgbClr val="FFFFFF"/>
                </a:solidFill>
                <a:latin typeface="Forum"/>
              </a:rPr>
              <a:t> for an extend of 6.93 acres.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235579">
            <a:off x="13457552" y="-2690177"/>
            <a:ext cx="6151626" cy="8229600"/>
          </a:xfrm>
          <a:prstGeom prst="rect">
            <a:avLst/>
          </a:prstGeom>
        </p:spPr>
      </p:pic>
      <p:sp>
        <p:nvSpPr>
          <p:cNvPr id="3" name="TextBox 3"/>
          <p:cNvSpPr txBox="1"/>
          <p:nvPr/>
        </p:nvSpPr>
        <p:spPr>
          <a:xfrm>
            <a:off x="4549544" y="23616"/>
            <a:ext cx="7766745"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Forum"/>
                <a:ea typeface="+mn-ea"/>
                <a:cs typeface="+mn-cs"/>
              </a:rPr>
              <a:t>Land Acquisition</a:t>
            </a:r>
          </a:p>
        </p:txBody>
      </p:sp>
      <p:pic>
        <p:nvPicPr>
          <p:cNvPr id="4" name="Picture 4"/>
          <p:cNvPicPr>
            <a:picLocks noChangeAspect="1"/>
          </p:cNvPicPr>
          <p:nvPr/>
        </p:nvPicPr>
        <p:blipFill>
          <a:blip r:embed="rId3"/>
          <a:srcRect/>
          <a:stretch>
            <a:fillRect/>
          </a:stretch>
        </p:blipFill>
        <p:spPr>
          <a:xfrm rot="10314521">
            <a:off x="-3580675" y="-1093924"/>
            <a:ext cx="7672032" cy="12474848"/>
          </a:xfrm>
          <a:prstGeom prst="rect">
            <a:avLst/>
          </a:prstGeom>
        </p:spPr>
      </p:pic>
      <p:sp>
        <p:nvSpPr>
          <p:cNvPr id="5" name="TextBox 5"/>
          <p:cNvSpPr txBox="1"/>
          <p:nvPr/>
        </p:nvSpPr>
        <p:spPr>
          <a:xfrm>
            <a:off x="609600" y="1372298"/>
            <a:ext cx="16649700" cy="8420126"/>
          </a:xfrm>
          <a:prstGeom prst="rect">
            <a:avLst/>
          </a:prstGeom>
        </p:spPr>
        <p:txBody>
          <a:bodyPr wrap="square" lIns="0" tIns="0" rIns="0" bIns="0" rtlCol="0" anchor="t">
            <a:spAutoFit/>
          </a:bodyPr>
          <a:lstStyle/>
          <a:p>
            <a:pPr marL="928369" marR="0" lvl="1" indent="-464185" algn="l" defTabSz="914400" rtl="0" eaLnBrk="1" fontAlgn="auto" latinLnBrk="0" hangingPunct="1">
              <a:lnSpc>
                <a:spcPts val="6019"/>
              </a:lnSpc>
              <a:spcBef>
                <a:spcPts val="0"/>
              </a:spcBef>
              <a:spcAft>
                <a:spcPts val="0"/>
              </a:spcAft>
              <a:buClrTx/>
              <a:buSzTx/>
              <a:buFont typeface="Arial"/>
              <a:buChar char="•"/>
              <a:tabLst/>
              <a:defRPr/>
            </a:pPr>
            <a:r>
              <a:rPr kumimoji="0" lang="en-US" sz="4299" b="0" i="0" u="none" strike="noStrike" kern="1200" cap="none" spc="0" normalizeH="0" baseline="0" noProof="0" dirty="0">
                <a:ln>
                  <a:noFill/>
                </a:ln>
                <a:solidFill>
                  <a:srgbClr val="FFFFFF"/>
                </a:solidFill>
                <a:effectLst/>
                <a:uLnTx/>
                <a:uFillTx/>
                <a:latin typeface="Forum"/>
                <a:ea typeface="+mn-ea"/>
                <a:cs typeface="+mn-cs"/>
              </a:rPr>
              <a:t>For expansion of Coimbatore  International Airport required land is 627.89 acres.</a:t>
            </a:r>
          </a:p>
          <a:p>
            <a:pPr marL="928369" marR="0" lvl="1" indent="-464185" algn="l" defTabSz="914400" rtl="0" eaLnBrk="1" fontAlgn="auto" latinLnBrk="0" hangingPunct="1">
              <a:lnSpc>
                <a:spcPts val="6019"/>
              </a:lnSpc>
              <a:spcBef>
                <a:spcPts val="0"/>
              </a:spcBef>
              <a:spcAft>
                <a:spcPts val="0"/>
              </a:spcAft>
              <a:buClrTx/>
              <a:buSzTx/>
              <a:buFont typeface="Arial"/>
              <a:buChar char="•"/>
              <a:tabLst/>
              <a:defRPr/>
            </a:pPr>
            <a:r>
              <a:rPr kumimoji="0" lang="en-US" sz="4299" b="0" i="0" u="none" strike="noStrike" kern="1200" cap="none" spc="0" normalizeH="0" baseline="0" noProof="0" dirty="0" err="1">
                <a:ln>
                  <a:noFill/>
                </a:ln>
                <a:solidFill>
                  <a:srgbClr val="FFFFFF"/>
                </a:solidFill>
                <a:effectLst/>
                <a:uLnTx/>
                <a:uFillTx/>
                <a:latin typeface="Forum"/>
                <a:ea typeface="+mn-ea"/>
                <a:cs typeface="+mn-cs"/>
              </a:rPr>
              <a:t>Defence</a:t>
            </a:r>
            <a:r>
              <a:rPr kumimoji="0" lang="en-US" sz="4299" b="0" i="0" u="none" strike="noStrike" kern="1200" cap="none" spc="0" normalizeH="0" baseline="0" noProof="0" dirty="0">
                <a:ln>
                  <a:noFill/>
                </a:ln>
                <a:solidFill>
                  <a:srgbClr val="FFFFFF"/>
                </a:solidFill>
                <a:effectLst/>
                <a:uLnTx/>
                <a:uFillTx/>
                <a:latin typeface="Forum"/>
                <a:ea typeface="+mn-ea"/>
                <a:cs typeface="+mn-cs"/>
              </a:rPr>
              <a:t> Land to be transferred to AAI  for an extent of 134.58 acres.</a:t>
            </a:r>
          </a:p>
          <a:p>
            <a:pPr marL="464184" marR="0" lvl="1" algn="l" defTabSz="914400" rtl="0" eaLnBrk="1" fontAlgn="auto" latinLnBrk="0" hangingPunct="1">
              <a:lnSpc>
                <a:spcPts val="6019"/>
              </a:lnSpc>
              <a:spcBef>
                <a:spcPts val="0"/>
              </a:spcBef>
              <a:spcAft>
                <a:spcPts val="0"/>
              </a:spcAft>
              <a:buClrTx/>
              <a:buSzTx/>
              <a:tabLst/>
              <a:defRPr/>
            </a:pPr>
            <a:r>
              <a:rPr lang="en-US" sz="4299" dirty="0">
                <a:solidFill>
                  <a:srgbClr val="FFFFFF"/>
                </a:solidFill>
                <a:latin typeface="Forum"/>
              </a:rPr>
              <a:t>	</a:t>
            </a:r>
            <a:r>
              <a:rPr lang="en-US" sz="4299" dirty="0" err="1">
                <a:solidFill>
                  <a:srgbClr val="FFFFFF"/>
                </a:solidFill>
                <a:latin typeface="Forum"/>
              </a:rPr>
              <a:t>Defence</a:t>
            </a:r>
            <a:r>
              <a:rPr lang="en-US" sz="4299" dirty="0">
                <a:solidFill>
                  <a:srgbClr val="FFFFFF"/>
                </a:solidFill>
                <a:latin typeface="Forum"/>
              </a:rPr>
              <a:t> department given working permission to State 	government(Chief Secretary to TN).</a:t>
            </a:r>
          </a:p>
          <a:p>
            <a:pPr marL="1035684" marR="0" lvl="1" indent="-571500" algn="l" defTabSz="914400" rtl="0" eaLnBrk="1" fontAlgn="auto" latinLnBrk="0" hangingPunct="1">
              <a:lnSpc>
                <a:spcPts val="6019"/>
              </a:lnSpc>
              <a:spcBef>
                <a:spcPts val="0"/>
              </a:spcBef>
              <a:spcAft>
                <a:spcPts val="0"/>
              </a:spcAft>
              <a:buClrTx/>
              <a:buSzTx/>
              <a:buFont typeface="Arial" panose="020B0604020202020204" pitchFamily="34" charset="0"/>
              <a:buChar char="•"/>
              <a:tabLst/>
              <a:defRPr/>
            </a:pPr>
            <a:r>
              <a:rPr lang="en-US" sz="4299" dirty="0">
                <a:solidFill>
                  <a:srgbClr val="FFFFFF"/>
                </a:solidFill>
                <a:latin typeface="Forum"/>
              </a:rPr>
              <a:t>Enter upon permission awaited from TN govt. to AAI.</a:t>
            </a:r>
            <a:endParaRPr kumimoji="0" lang="en-US" sz="4299" b="0" i="0" u="none" strike="noStrike" kern="1200" cap="none" spc="0" normalizeH="0" baseline="0" noProof="0" dirty="0">
              <a:ln>
                <a:noFill/>
              </a:ln>
              <a:solidFill>
                <a:srgbClr val="FFFFFF"/>
              </a:solidFill>
              <a:effectLst/>
              <a:uLnTx/>
              <a:uFillTx/>
              <a:latin typeface="Forum"/>
              <a:ea typeface="+mn-ea"/>
              <a:cs typeface="+mn-cs"/>
            </a:endParaRPr>
          </a:p>
          <a:p>
            <a:pPr marL="928369" marR="0" lvl="1" indent="-464185" algn="l" defTabSz="914400" rtl="0" eaLnBrk="1" fontAlgn="auto" latinLnBrk="0" hangingPunct="1">
              <a:lnSpc>
                <a:spcPts val="6019"/>
              </a:lnSpc>
              <a:spcBef>
                <a:spcPts val="0"/>
              </a:spcBef>
              <a:spcAft>
                <a:spcPts val="0"/>
              </a:spcAft>
              <a:buClrTx/>
              <a:buSzTx/>
              <a:buFont typeface="Arial"/>
              <a:buChar char="•"/>
              <a:tabLst/>
              <a:defRPr/>
            </a:pPr>
            <a:r>
              <a:rPr kumimoji="0" lang="en-US" sz="4299" b="0" i="0" u="none" strike="noStrike" kern="1200" cap="none" spc="0" normalizeH="0" baseline="0" noProof="0" dirty="0">
                <a:ln>
                  <a:noFill/>
                </a:ln>
                <a:solidFill>
                  <a:srgbClr val="FFFFFF"/>
                </a:solidFill>
                <a:effectLst/>
                <a:uLnTx/>
                <a:uFillTx/>
                <a:latin typeface="Forum"/>
                <a:ea typeface="+mn-ea"/>
                <a:cs typeface="+mn-cs"/>
              </a:rPr>
              <a:t>Proposal for Connectivity of  L&amp;T Bypass Road with proposed New Approach Road for Coimbatore International Airport and abandoned NHAI Road.</a:t>
            </a:r>
          </a:p>
          <a:p>
            <a:pPr marL="928369" marR="0" lvl="1" indent="-464185" algn="l" defTabSz="914400" rtl="0" eaLnBrk="1" fontAlgn="auto" latinLnBrk="0" hangingPunct="1">
              <a:lnSpc>
                <a:spcPts val="6019"/>
              </a:lnSpc>
              <a:spcBef>
                <a:spcPts val="0"/>
              </a:spcBef>
              <a:spcAft>
                <a:spcPts val="0"/>
              </a:spcAft>
              <a:buClrTx/>
              <a:buSzTx/>
              <a:buFont typeface="Arial"/>
              <a:buChar char="•"/>
              <a:tabLst/>
              <a:defRPr/>
            </a:pPr>
            <a:r>
              <a:rPr kumimoji="0" lang="en-US" sz="4299" b="0" i="0" u="none" strike="noStrike" kern="1200" cap="none" spc="0" normalizeH="0" baseline="0" noProof="0" dirty="0">
                <a:ln>
                  <a:noFill/>
                </a:ln>
                <a:solidFill>
                  <a:srgbClr val="FFFFFF"/>
                </a:solidFill>
                <a:effectLst/>
                <a:uLnTx/>
                <a:uFillTx/>
                <a:latin typeface="Forum"/>
                <a:ea typeface="+mn-ea"/>
                <a:cs typeface="+mn-cs"/>
              </a:rPr>
              <a:t>Left out leased land notification pending with Govt. of </a:t>
            </a:r>
            <a:r>
              <a:rPr kumimoji="0" lang="en-US" sz="4299" b="0" i="0" u="none" strike="noStrike" kern="1200" cap="none" spc="0" normalizeH="0" baseline="0" noProof="0" dirty="0" err="1">
                <a:ln>
                  <a:noFill/>
                </a:ln>
                <a:solidFill>
                  <a:srgbClr val="FFFFFF"/>
                </a:solidFill>
                <a:effectLst/>
                <a:uLnTx/>
                <a:uFillTx/>
                <a:latin typeface="Forum"/>
                <a:ea typeface="+mn-ea"/>
                <a:cs typeface="+mn-cs"/>
              </a:rPr>
              <a:t>Tamilnadu</a:t>
            </a:r>
            <a:r>
              <a:rPr kumimoji="0" lang="en-US" sz="4299" b="0" i="0" u="none" strike="noStrike" kern="1200" cap="none" spc="0" normalizeH="0" baseline="0" noProof="0" dirty="0">
                <a:ln>
                  <a:noFill/>
                </a:ln>
                <a:solidFill>
                  <a:srgbClr val="FFFFFF"/>
                </a:solidFill>
                <a:effectLst/>
                <a:uLnTx/>
                <a:uFillTx/>
                <a:latin typeface="Forum"/>
                <a:ea typeface="+mn-ea"/>
                <a:cs typeface="+mn-cs"/>
              </a:rPr>
              <a:t> for an extend of 6.93 acres.</a:t>
            </a:r>
          </a:p>
        </p:txBody>
      </p:sp>
    </p:spTree>
    <p:extLst>
      <p:ext uri="{BB962C8B-B14F-4D97-AF65-F5344CB8AC3E}">
        <p14:creationId xmlns:p14="http://schemas.microsoft.com/office/powerpoint/2010/main" val="2456897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BDCD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10314521">
            <a:off x="14836394" y="-1682706"/>
            <a:ext cx="7672032" cy="12474848"/>
          </a:xfrm>
          <a:prstGeom prst="rect">
            <a:avLst/>
          </a:prstGeom>
        </p:spPr>
      </p:pic>
      <p:pic>
        <p:nvPicPr>
          <p:cNvPr id="4" name="Picture 4"/>
          <p:cNvPicPr>
            <a:picLocks noChangeAspect="1"/>
          </p:cNvPicPr>
          <p:nvPr/>
        </p:nvPicPr>
        <p:blipFill>
          <a:blip r:embed="rId4"/>
          <a:srcRect l="924" t="2892" r="1386" b="2531"/>
          <a:stretch>
            <a:fillRect/>
          </a:stretch>
        </p:blipFill>
        <p:spPr>
          <a:xfrm>
            <a:off x="3021462" y="1960647"/>
            <a:ext cx="12245076" cy="7578592"/>
          </a:xfrm>
          <a:prstGeom prst="rect">
            <a:avLst/>
          </a:prstGeom>
        </p:spPr>
      </p:pic>
      <p:sp>
        <p:nvSpPr>
          <p:cNvPr id="5" name="TextBox 5"/>
          <p:cNvSpPr txBox="1"/>
          <p:nvPr/>
        </p:nvSpPr>
        <p:spPr>
          <a:xfrm>
            <a:off x="3928467" y="-171450"/>
            <a:ext cx="10431066" cy="1543050"/>
          </a:xfrm>
          <a:prstGeom prst="rect">
            <a:avLst/>
          </a:prstGeom>
        </p:spPr>
        <p:txBody>
          <a:bodyPr lIns="0" tIns="0" rIns="0" bIns="0" rtlCol="0" anchor="t">
            <a:spAutoFit/>
          </a:bodyPr>
          <a:lstStyle/>
          <a:p>
            <a:pPr algn="ctr">
              <a:lnSpc>
                <a:spcPts val="12599"/>
              </a:lnSpc>
              <a:spcBef>
                <a:spcPct val="0"/>
              </a:spcBef>
            </a:pPr>
            <a:r>
              <a:rPr lang="en-US" sz="9000">
                <a:solidFill>
                  <a:srgbClr val="2D8BBA"/>
                </a:solidFill>
                <a:latin typeface="Forum"/>
              </a:rPr>
              <a:t>FUTURE MASTER PLAN</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9206" t="3205" b="33752"/>
          <a:stretch>
            <a:fillRect/>
          </a:stretch>
        </p:blipFill>
        <p:spPr>
          <a:xfrm rot="-10800000">
            <a:off x="2136873" y="3262842"/>
            <a:ext cx="13477954" cy="730859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571200">
            <a:off x="6671577" y="-388396"/>
            <a:ext cx="14343539" cy="13070550"/>
          </a:xfrm>
          <a:prstGeom prst="rect">
            <a:avLst/>
          </a:prstGeom>
        </p:spPr>
      </p:pic>
      <p:sp>
        <p:nvSpPr>
          <p:cNvPr id="3" name="TextBox 3"/>
          <p:cNvSpPr txBox="1"/>
          <p:nvPr/>
        </p:nvSpPr>
        <p:spPr>
          <a:xfrm>
            <a:off x="5673235" y="204470"/>
            <a:ext cx="7814165" cy="1543050"/>
          </a:xfrm>
          <a:prstGeom prst="rect">
            <a:avLst/>
          </a:prstGeom>
        </p:spPr>
        <p:txBody>
          <a:bodyPr wrap="square" lIns="0" tIns="0" rIns="0" bIns="0" rtlCol="0" anchor="t">
            <a:spAutoFit/>
          </a:bodyPr>
          <a:lstStyle/>
          <a:p>
            <a:pPr algn="ctr">
              <a:lnSpc>
                <a:spcPts val="12599"/>
              </a:lnSpc>
              <a:spcBef>
                <a:spcPct val="0"/>
              </a:spcBef>
            </a:pPr>
            <a:r>
              <a:rPr lang="en-US" sz="9000" dirty="0">
                <a:solidFill>
                  <a:srgbClr val="FFFFFF"/>
                </a:solidFill>
                <a:latin typeface="Forum"/>
              </a:rPr>
              <a:t>Opportunities</a:t>
            </a:r>
          </a:p>
        </p:txBody>
      </p:sp>
      <p:pic>
        <p:nvPicPr>
          <p:cNvPr id="4" name="Picture 4"/>
          <p:cNvPicPr>
            <a:picLocks noChangeAspect="1"/>
          </p:cNvPicPr>
          <p:nvPr/>
        </p:nvPicPr>
        <p:blipFill>
          <a:blip r:embed="rId3"/>
          <a:srcRect/>
          <a:stretch>
            <a:fillRect/>
          </a:stretch>
        </p:blipFill>
        <p:spPr>
          <a:xfrm>
            <a:off x="-1901857" y="-2160536"/>
            <a:ext cx="6151626" cy="8229600"/>
          </a:xfrm>
          <a:prstGeom prst="rect">
            <a:avLst/>
          </a:prstGeom>
        </p:spPr>
      </p:pic>
      <p:sp>
        <p:nvSpPr>
          <p:cNvPr id="5" name="TextBox 5"/>
          <p:cNvSpPr txBox="1"/>
          <p:nvPr/>
        </p:nvSpPr>
        <p:spPr>
          <a:xfrm>
            <a:off x="1028700" y="1652270"/>
            <a:ext cx="16230600" cy="8496300"/>
          </a:xfrm>
          <a:prstGeom prst="rect">
            <a:avLst/>
          </a:prstGeom>
        </p:spPr>
        <p:txBody>
          <a:bodyPr lIns="0" tIns="0" rIns="0" bIns="0" rtlCol="0" anchor="t">
            <a:spAutoFit/>
          </a:bodyPr>
          <a:lstStyle/>
          <a:p>
            <a:pPr>
              <a:lnSpc>
                <a:spcPts val="6580"/>
              </a:lnSpc>
              <a:spcBef>
                <a:spcPct val="0"/>
              </a:spcBef>
            </a:pPr>
            <a:r>
              <a:rPr lang="en-US" sz="4700">
                <a:solidFill>
                  <a:srgbClr val="FFFFFF"/>
                </a:solidFill>
                <a:latin typeface="Forum"/>
              </a:rPr>
              <a:t>APPRENTICESHIP PORGRAM :</a:t>
            </a:r>
          </a:p>
          <a:p>
            <a:pPr>
              <a:lnSpc>
                <a:spcPts val="6019"/>
              </a:lnSpc>
              <a:spcBef>
                <a:spcPct val="0"/>
              </a:spcBef>
            </a:pPr>
            <a:r>
              <a:rPr lang="en-US" sz="4299">
                <a:solidFill>
                  <a:srgbClr val="FFFFFF"/>
                </a:solidFill>
                <a:latin typeface="Forum"/>
              </a:rPr>
              <a:t>  As per The Apprenticeship Act 1961, Coimbatore  Airport is training  students who completed ITI/Diploma/Graduation under  Apprenticeship Program. </a:t>
            </a:r>
          </a:p>
          <a:p>
            <a:pPr>
              <a:lnSpc>
                <a:spcPts val="6019"/>
              </a:lnSpc>
              <a:spcBef>
                <a:spcPct val="0"/>
              </a:spcBef>
            </a:pPr>
            <a:r>
              <a:rPr lang="en-US" sz="4299">
                <a:solidFill>
                  <a:srgbClr val="FFFFFF"/>
                </a:solidFill>
                <a:latin typeface="Forum"/>
              </a:rPr>
              <a:t>Each Apprentice is paid a stipend of Rs. 9,000/ Rs. 12,000/Rs. 15,000 for the streams ITI/ Diploma/ Graduate respectively.</a:t>
            </a:r>
          </a:p>
          <a:p>
            <a:pPr>
              <a:lnSpc>
                <a:spcPts val="6019"/>
              </a:lnSpc>
              <a:spcBef>
                <a:spcPct val="0"/>
              </a:spcBef>
            </a:pPr>
            <a:endParaRPr lang="en-US" sz="4299">
              <a:solidFill>
                <a:srgbClr val="FFFFFF"/>
              </a:solidFill>
              <a:latin typeface="Forum"/>
            </a:endParaRPr>
          </a:p>
          <a:p>
            <a:pPr>
              <a:lnSpc>
                <a:spcPts val="6580"/>
              </a:lnSpc>
              <a:spcBef>
                <a:spcPct val="0"/>
              </a:spcBef>
            </a:pPr>
            <a:r>
              <a:rPr lang="en-US" sz="4700">
                <a:solidFill>
                  <a:srgbClr val="FFFFFF"/>
                </a:solidFill>
                <a:latin typeface="Forum"/>
              </a:rPr>
              <a:t>INTERNSHIP PROGRAM:</a:t>
            </a:r>
          </a:p>
          <a:p>
            <a:pPr>
              <a:lnSpc>
                <a:spcPts val="6019"/>
              </a:lnSpc>
              <a:spcBef>
                <a:spcPct val="0"/>
              </a:spcBef>
            </a:pPr>
            <a:r>
              <a:rPr lang="en-US" sz="4299">
                <a:solidFill>
                  <a:srgbClr val="FFFFFF"/>
                </a:solidFill>
                <a:latin typeface="Forum"/>
              </a:rPr>
              <a:t>  For students of ENGINEERING/ MANAGEMENT colleges so as to provide exposure to Aviation Industry, free of cost. 116 nos. engaged during 2019 (subsequent years NIL due to COVID situation)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314521">
            <a:off x="-3580675" y="-1093924"/>
            <a:ext cx="7672032" cy="12474848"/>
          </a:xfrm>
          <a:prstGeom prst="rect">
            <a:avLst/>
          </a:prstGeom>
        </p:spPr>
      </p:pic>
      <p:pic>
        <p:nvPicPr>
          <p:cNvPr id="3" name="Picture 3"/>
          <p:cNvPicPr>
            <a:picLocks noChangeAspect="1"/>
          </p:cNvPicPr>
          <p:nvPr/>
        </p:nvPicPr>
        <p:blipFill>
          <a:blip r:embed="rId3"/>
          <a:srcRect/>
          <a:stretch>
            <a:fillRect/>
          </a:stretch>
        </p:blipFill>
        <p:spPr>
          <a:xfrm rot="7235579">
            <a:off x="13457552" y="-2690177"/>
            <a:ext cx="6151626" cy="8229600"/>
          </a:xfrm>
          <a:prstGeom prst="rect">
            <a:avLst/>
          </a:prstGeom>
        </p:spPr>
      </p:pic>
      <p:graphicFrame>
        <p:nvGraphicFramePr>
          <p:cNvPr id="4" name="Table 4"/>
          <p:cNvGraphicFramePr>
            <a:graphicFrameLocks noGrp="1"/>
          </p:cNvGraphicFramePr>
          <p:nvPr/>
        </p:nvGraphicFramePr>
        <p:xfrm>
          <a:off x="1468777" y="2342769"/>
          <a:ext cx="15350446" cy="5601462"/>
        </p:xfrm>
        <a:graphic>
          <a:graphicData uri="http://schemas.openxmlformats.org/drawingml/2006/table">
            <a:tbl>
              <a:tblPr/>
              <a:tblGrid>
                <a:gridCol w="5710860">
                  <a:extLst>
                    <a:ext uri="{9D8B030D-6E8A-4147-A177-3AD203B41FA5}">
                      <a16:colId xmlns:a16="http://schemas.microsoft.com/office/drawing/2014/main" val="20000"/>
                    </a:ext>
                  </a:extLst>
                </a:gridCol>
                <a:gridCol w="4213868">
                  <a:extLst>
                    <a:ext uri="{9D8B030D-6E8A-4147-A177-3AD203B41FA5}">
                      <a16:colId xmlns:a16="http://schemas.microsoft.com/office/drawing/2014/main" val="20001"/>
                    </a:ext>
                  </a:extLst>
                </a:gridCol>
                <a:gridCol w="5425718">
                  <a:extLst>
                    <a:ext uri="{9D8B030D-6E8A-4147-A177-3AD203B41FA5}">
                      <a16:colId xmlns:a16="http://schemas.microsoft.com/office/drawing/2014/main" val="20002"/>
                    </a:ext>
                  </a:extLst>
                </a:gridCol>
              </a:tblGrid>
              <a:tr h="1551469">
                <a:tc>
                  <a:txBody>
                    <a:bodyPr/>
                    <a:lstStyle/>
                    <a:p>
                      <a:pPr algn="l">
                        <a:defRPr/>
                      </a:pPr>
                      <a:r>
                        <a:rPr lang="en-US" sz="3300">
                          <a:solidFill>
                            <a:srgbClr val="FFFFFF"/>
                          </a:solidFill>
                          <a:latin typeface="Forum Bold"/>
                        </a:rPr>
                        <a:t>PERIOD</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Bold"/>
                        </a:rPr>
                        <a:t>NO OF APPRENTICES ENGAGED</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Bold"/>
                        </a:rPr>
                        <a:t>EXPENDITURE ON STIPEND(in Lakhs)</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745422">
                <a:tc>
                  <a:txBody>
                    <a:bodyPr/>
                    <a:lstStyle/>
                    <a:p>
                      <a:pPr algn="l">
                        <a:defRPr/>
                      </a:pPr>
                      <a:r>
                        <a:rPr lang="en-US" sz="3300">
                          <a:solidFill>
                            <a:srgbClr val="FFFFFF"/>
                          </a:solidFill>
                          <a:latin typeface="Forum"/>
                        </a:rPr>
                        <a:t>19-20</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42</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55.92</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35958">
                <a:tc>
                  <a:txBody>
                    <a:bodyPr/>
                    <a:lstStyle/>
                    <a:p>
                      <a:pPr algn="l">
                        <a:defRPr/>
                      </a:pPr>
                      <a:r>
                        <a:rPr lang="en-US" sz="3300">
                          <a:solidFill>
                            <a:srgbClr val="FFFFFF"/>
                          </a:solidFill>
                          <a:latin typeface="Forum"/>
                        </a:rPr>
                        <a:t>20-21</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7</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6.60</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68613">
                <a:tc>
                  <a:txBody>
                    <a:bodyPr/>
                    <a:lstStyle/>
                    <a:p>
                      <a:pPr algn="l">
                        <a:defRPr/>
                      </a:pPr>
                      <a:r>
                        <a:rPr lang="en-US" sz="3300">
                          <a:solidFill>
                            <a:srgbClr val="FFFFFF"/>
                          </a:solidFill>
                          <a:latin typeface="Forum"/>
                        </a:rPr>
                        <a:t>21-22</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5</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300">
                          <a:solidFill>
                            <a:srgbClr val="FFFFFF"/>
                          </a:solidFill>
                          <a:latin typeface="Forum"/>
                        </a:rPr>
                        <a:t>5.40</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4778132" y="923925"/>
            <a:ext cx="7925842" cy="896620"/>
          </a:xfrm>
          <a:prstGeom prst="rect">
            <a:avLst/>
          </a:prstGeom>
        </p:spPr>
        <p:txBody>
          <a:bodyPr lIns="0" tIns="0" rIns="0" bIns="0" rtlCol="0" anchor="t">
            <a:spAutoFit/>
          </a:bodyPr>
          <a:lstStyle/>
          <a:p>
            <a:pPr algn="ctr">
              <a:lnSpc>
                <a:spcPts val="7279"/>
              </a:lnSpc>
            </a:pPr>
            <a:r>
              <a:rPr lang="en-US" sz="5199">
                <a:solidFill>
                  <a:srgbClr val="FFFFFF"/>
                </a:solidFill>
                <a:latin typeface="Forum"/>
              </a:rPr>
              <a:t>Apprentices and Expenditure </a:t>
            </a:r>
          </a:p>
        </p:txBody>
      </p:sp>
      <p:sp>
        <p:nvSpPr>
          <p:cNvPr id="6" name="TextBox 6"/>
          <p:cNvSpPr txBox="1"/>
          <p:nvPr/>
        </p:nvSpPr>
        <p:spPr>
          <a:xfrm>
            <a:off x="2706923" y="8372856"/>
            <a:ext cx="12874154"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 **Decrease in no. of apprentices due to COVID situation**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2571200">
            <a:off x="6671577" y="-388396"/>
            <a:ext cx="14343539" cy="13070550"/>
          </a:xfrm>
          <a:prstGeom prst="rect">
            <a:avLst/>
          </a:prstGeom>
        </p:spPr>
      </p:pic>
      <p:sp>
        <p:nvSpPr>
          <p:cNvPr id="4" name="TextBox 4"/>
          <p:cNvSpPr txBox="1"/>
          <p:nvPr/>
        </p:nvSpPr>
        <p:spPr>
          <a:xfrm>
            <a:off x="1739057" y="149860"/>
            <a:ext cx="14809887" cy="1543050"/>
          </a:xfrm>
          <a:prstGeom prst="rect">
            <a:avLst/>
          </a:prstGeom>
        </p:spPr>
        <p:txBody>
          <a:bodyPr lIns="0" tIns="0" rIns="0" bIns="0" rtlCol="0" anchor="t">
            <a:spAutoFit/>
          </a:bodyPr>
          <a:lstStyle/>
          <a:p>
            <a:pPr algn="ctr">
              <a:lnSpc>
                <a:spcPts val="12599"/>
              </a:lnSpc>
              <a:spcBef>
                <a:spcPct val="0"/>
              </a:spcBef>
            </a:pPr>
            <a:r>
              <a:rPr lang="en-US" sz="9000">
                <a:solidFill>
                  <a:srgbClr val="FFFFFF"/>
                </a:solidFill>
                <a:latin typeface="Forum"/>
              </a:rPr>
              <a:t>INDUSTRIAL/Internship Program </a:t>
            </a:r>
          </a:p>
        </p:txBody>
      </p:sp>
      <p:sp>
        <p:nvSpPr>
          <p:cNvPr id="5" name="TextBox 5"/>
          <p:cNvSpPr txBox="1"/>
          <p:nvPr/>
        </p:nvSpPr>
        <p:spPr>
          <a:xfrm>
            <a:off x="799375" y="2550160"/>
            <a:ext cx="3184178" cy="748030"/>
          </a:xfrm>
          <a:prstGeom prst="rect">
            <a:avLst/>
          </a:prstGeom>
        </p:spPr>
        <p:txBody>
          <a:bodyPr lIns="0" tIns="0" rIns="0" bIns="0" rtlCol="0" anchor="t">
            <a:spAutoFit/>
          </a:bodyPr>
          <a:lstStyle/>
          <a:p>
            <a:pPr algn="ctr">
              <a:lnSpc>
                <a:spcPts val="6019"/>
              </a:lnSpc>
            </a:pPr>
            <a:r>
              <a:rPr lang="en-US" sz="4299">
                <a:solidFill>
                  <a:srgbClr val="FFFFFF"/>
                </a:solidFill>
                <a:latin typeface="Forum"/>
              </a:rPr>
              <a:t>Industrial Visit</a:t>
            </a:r>
          </a:p>
        </p:txBody>
      </p:sp>
      <p:sp>
        <p:nvSpPr>
          <p:cNvPr id="6" name="TextBox 6"/>
          <p:cNvSpPr txBox="1"/>
          <p:nvPr/>
        </p:nvSpPr>
        <p:spPr>
          <a:xfrm>
            <a:off x="499988" y="3202940"/>
            <a:ext cx="17535043"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"Nagarathinam Angalammal Arts &amp; Science college", Madurai on 21st Feb 2022</a:t>
            </a:r>
          </a:p>
        </p:txBody>
      </p:sp>
      <p:sp>
        <p:nvSpPr>
          <p:cNvPr id="7" name="TextBox 7"/>
          <p:cNvSpPr txBox="1"/>
          <p:nvPr/>
        </p:nvSpPr>
        <p:spPr>
          <a:xfrm>
            <a:off x="-477814" y="3855720"/>
            <a:ext cx="15525940"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“My Skyfly Aviation India” Madurai on 13.04.2022-22 Students</a:t>
            </a:r>
          </a:p>
        </p:txBody>
      </p:sp>
      <p:sp>
        <p:nvSpPr>
          <p:cNvPr id="8" name="TextBox 8"/>
          <p:cNvSpPr txBox="1"/>
          <p:nvPr/>
        </p:nvSpPr>
        <p:spPr>
          <a:xfrm>
            <a:off x="174287" y="4406634"/>
            <a:ext cx="17259300"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“Karunya Institure of Technology” Coimbatore on 23.05.2022- 09 students</a:t>
            </a:r>
          </a:p>
        </p:txBody>
      </p:sp>
      <p:sp>
        <p:nvSpPr>
          <p:cNvPr id="9" name="TextBox 9"/>
          <p:cNvSpPr txBox="1"/>
          <p:nvPr/>
        </p:nvSpPr>
        <p:spPr>
          <a:xfrm>
            <a:off x="799375" y="5321034"/>
            <a:ext cx="2251472"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Internship</a:t>
            </a:r>
          </a:p>
        </p:txBody>
      </p:sp>
      <p:sp>
        <p:nvSpPr>
          <p:cNvPr id="10" name="TextBox 10"/>
          <p:cNvSpPr txBox="1"/>
          <p:nvPr/>
        </p:nvSpPr>
        <p:spPr>
          <a:xfrm>
            <a:off x="346858" y="7488924"/>
            <a:ext cx="17594283"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“Kasturi Institute of Management” from  01.07.2022 to 18.07.2022 - 24 students.</a:t>
            </a:r>
          </a:p>
        </p:txBody>
      </p:sp>
      <p:sp>
        <p:nvSpPr>
          <p:cNvPr id="11" name="TextBox 11"/>
          <p:cNvSpPr txBox="1"/>
          <p:nvPr/>
        </p:nvSpPr>
        <p:spPr>
          <a:xfrm>
            <a:off x="174287" y="6183364"/>
            <a:ext cx="18035031"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“Kasturi Institute of Management” from  20.05.2022 to 27.05.2022 -08 students.</a:t>
            </a:r>
          </a:p>
        </p:txBody>
      </p:sp>
      <p:sp>
        <p:nvSpPr>
          <p:cNvPr id="12" name="TextBox 12"/>
          <p:cNvSpPr txBox="1"/>
          <p:nvPr/>
        </p:nvSpPr>
        <p:spPr>
          <a:xfrm>
            <a:off x="0" y="8141704"/>
            <a:ext cx="16832144"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“Amrita school of Business” Coimbatore from  23.05.2022 to 22.07.2022.</a:t>
            </a:r>
          </a:p>
        </p:txBody>
      </p:sp>
      <p:sp>
        <p:nvSpPr>
          <p:cNvPr id="13" name="TextBox 13"/>
          <p:cNvSpPr txBox="1"/>
          <p:nvPr/>
        </p:nvSpPr>
        <p:spPr>
          <a:xfrm>
            <a:off x="0" y="6836144"/>
            <a:ext cx="17607875" cy="748030"/>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Forum"/>
              </a:rPr>
              <a:t>“Hindustan Institute of Technology” Chennai from  27.06.2022 to 15.07.2022.</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2571200">
            <a:off x="6671577" y="-388396"/>
            <a:ext cx="14343539" cy="13070550"/>
          </a:xfrm>
          <a:prstGeom prst="rect">
            <a:avLst/>
          </a:prstGeom>
        </p:spPr>
      </p:pic>
      <p:sp>
        <p:nvSpPr>
          <p:cNvPr id="4" name="TextBox 4"/>
          <p:cNvSpPr txBox="1"/>
          <p:nvPr/>
        </p:nvSpPr>
        <p:spPr>
          <a:xfrm>
            <a:off x="1739057" y="2533650"/>
            <a:ext cx="14809887"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Forum"/>
                <a:ea typeface="+mn-ea"/>
                <a:cs typeface="+mn-cs"/>
              </a:rPr>
              <a:t>EVENTS at Coimbatore Airport</a:t>
            </a:r>
          </a:p>
        </p:txBody>
      </p:sp>
    </p:spTree>
    <p:extLst>
      <p:ext uri="{BB962C8B-B14F-4D97-AF65-F5344CB8AC3E}">
        <p14:creationId xmlns:p14="http://schemas.microsoft.com/office/powerpoint/2010/main" val="23021661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2571200">
            <a:off x="6671577" y="-388396"/>
            <a:ext cx="14343539" cy="13070550"/>
          </a:xfrm>
          <a:prstGeom prst="rect">
            <a:avLst/>
          </a:prstGeom>
        </p:spPr>
      </p:pic>
      <p:sp>
        <p:nvSpPr>
          <p:cNvPr id="4" name="TextBox 4"/>
          <p:cNvSpPr txBox="1"/>
          <p:nvPr/>
        </p:nvSpPr>
        <p:spPr>
          <a:xfrm>
            <a:off x="-2362200" y="-123825"/>
            <a:ext cx="14809887"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Forum"/>
                <a:ea typeface="+mn-ea"/>
                <a:cs typeface="+mn-cs"/>
              </a:rPr>
              <a:t>National Unity Day</a:t>
            </a:r>
          </a:p>
        </p:txBody>
      </p:sp>
      <p:pic>
        <p:nvPicPr>
          <p:cNvPr id="6" name="Picture 5">
            <a:extLst>
              <a:ext uri="{FF2B5EF4-FFF2-40B4-BE49-F238E27FC236}">
                <a16:creationId xmlns:a16="http://schemas.microsoft.com/office/drawing/2014/main" id="{CD5F0D81-52FA-797C-9F22-27B57E77D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496" y="1411605"/>
            <a:ext cx="5859104" cy="7812139"/>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02064F1D-2C24-849A-2536-6A0C8419F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1000" y="1112786"/>
            <a:ext cx="6051986" cy="8069314"/>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9152DE2-4FEA-1326-620C-1EC3B02ED64B}"/>
              </a:ext>
            </a:extLst>
          </p:cNvPr>
          <p:cNvPicPr>
            <a:picLocks noChangeAspect="1"/>
          </p:cNvPicPr>
          <p:nvPr/>
        </p:nvPicPr>
        <p:blipFill rotWithShape="1">
          <a:blip r:embed="rId6">
            <a:extLst>
              <a:ext uri="{28A0092B-C50C-407E-A947-70E740481C1C}">
                <a14:useLocalDpi xmlns:a14="http://schemas.microsoft.com/office/drawing/2010/main" val="0"/>
              </a:ext>
            </a:extLst>
          </a:blip>
          <a:srcRect t="17684" b="11945"/>
          <a:stretch/>
        </p:blipFill>
        <p:spPr>
          <a:xfrm>
            <a:off x="193902" y="2370376"/>
            <a:ext cx="5444898" cy="6811724"/>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380175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2571200">
            <a:off x="6671577" y="-388396"/>
            <a:ext cx="14343539" cy="13070550"/>
          </a:xfrm>
          <a:prstGeom prst="rect">
            <a:avLst/>
          </a:prstGeom>
        </p:spPr>
      </p:pic>
      <p:sp>
        <p:nvSpPr>
          <p:cNvPr id="4" name="TextBox 4"/>
          <p:cNvSpPr txBox="1"/>
          <p:nvPr/>
        </p:nvSpPr>
        <p:spPr>
          <a:xfrm>
            <a:off x="-2362200" y="-123825"/>
            <a:ext cx="14809887"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lang="en-US" sz="9000" dirty="0">
                <a:solidFill>
                  <a:srgbClr val="FFFFFF"/>
                </a:solidFill>
                <a:latin typeface="Forum"/>
              </a:rPr>
              <a:t>Onam</a:t>
            </a:r>
            <a:r>
              <a:rPr kumimoji="0" lang="en-US" sz="9000" b="0" i="0" u="none" strike="noStrike" kern="1200" cap="none" spc="0" normalizeH="0" baseline="0" noProof="0" dirty="0">
                <a:ln>
                  <a:noFill/>
                </a:ln>
                <a:solidFill>
                  <a:srgbClr val="FFFFFF"/>
                </a:solidFill>
                <a:effectLst/>
                <a:uLnTx/>
                <a:uFillTx/>
                <a:latin typeface="Forum"/>
                <a:ea typeface="+mn-ea"/>
                <a:cs typeface="+mn-cs"/>
              </a:rPr>
              <a:t> Celebration</a:t>
            </a:r>
          </a:p>
        </p:txBody>
      </p:sp>
      <p:pic>
        <p:nvPicPr>
          <p:cNvPr id="7" name="Picture 6">
            <a:extLst>
              <a:ext uri="{FF2B5EF4-FFF2-40B4-BE49-F238E27FC236}">
                <a16:creationId xmlns:a16="http://schemas.microsoft.com/office/drawing/2014/main" id="{60268483-DC21-984A-261A-8AE34081F4D2}"/>
              </a:ext>
            </a:extLst>
          </p:cNvPr>
          <p:cNvPicPr>
            <a:picLocks noChangeAspect="1"/>
          </p:cNvPicPr>
          <p:nvPr/>
        </p:nvPicPr>
        <p:blipFill rotWithShape="1">
          <a:blip r:embed="rId4">
            <a:extLst>
              <a:ext uri="{28A0092B-C50C-407E-A947-70E740481C1C}">
                <a14:useLocalDpi xmlns:a14="http://schemas.microsoft.com/office/drawing/2010/main" val="0"/>
              </a:ext>
            </a:extLst>
          </a:blip>
          <a:srcRect t="19540" b="13341"/>
          <a:stretch/>
        </p:blipFill>
        <p:spPr>
          <a:xfrm>
            <a:off x="443151" y="6398355"/>
            <a:ext cx="16168449" cy="3771901"/>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84E185E-D810-E41C-FC72-994F48623A1D}"/>
              </a:ext>
            </a:extLst>
          </p:cNvPr>
          <p:cNvPicPr>
            <a:picLocks noChangeAspect="1"/>
          </p:cNvPicPr>
          <p:nvPr/>
        </p:nvPicPr>
        <p:blipFill rotWithShape="1">
          <a:blip r:embed="rId5">
            <a:extLst>
              <a:ext uri="{28A0092B-C50C-407E-A947-70E740481C1C}">
                <a14:useLocalDpi xmlns:a14="http://schemas.microsoft.com/office/drawing/2010/main" val="0"/>
              </a:ext>
            </a:extLst>
          </a:blip>
          <a:srcRect l="14464" t="14576"/>
          <a:stretch/>
        </p:blipFill>
        <p:spPr>
          <a:xfrm>
            <a:off x="6183106" y="1257298"/>
            <a:ext cx="10428494" cy="4800602"/>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A17B930-4F19-4C31-118B-3C29C7EF1826}"/>
              </a:ext>
            </a:extLst>
          </p:cNvPr>
          <p:cNvPicPr>
            <a:picLocks noChangeAspect="1"/>
          </p:cNvPicPr>
          <p:nvPr/>
        </p:nvPicPr>
        <p:blipFill rotWithShape="1">
          <a:blip r:embed="rId6">
            <a:extLst>
              <a:ext uri="{28A0092B-C50C-407E-A947-70E740481C1C}">
                <a14:useLocalDpi xmlns:a14="http://schemas.microsoft.com/office/drawing/2010/main" val="0"/>
              </a:ext>
            </a:extLst>
          </a:blip>
          <a:srcRect t="28209" b="25124"/>
          <a:stretch/>
        </p:blipFill>
        <p:spPr>
          <a:xfrm>
            <a:off x="595551" y="1257300"/>
            <a:ext cx="4738449" cy="4800601"/>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913675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2571200">
            <a:off x="6671577" y="-388396"/>
            <a:ext cx="14343539" cy="13070550"/>
          </a:xfrm>
          <a:prstGeom prst="rect">
            <a:avLst/>
          </a:prstGeom>
        </p:spPr>
      </p:pic>
      <p:sp>
        <p:nvSpPr>
          <p:cNvPr id="4" name="TextBox 4"/>
          <p:cNvSpPr txBox="1"/>
          <p:nvPr/>
        </p:nvSpPr>
        <p:spPr>
          <a:xfrm>
            <a:off x="-2362200" y="-123825"/>
            <a:ext cx="14809887"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Forum"/>
                <a:ea typeface="+mn-ea"/>
                <a:cs typeface="+mn-cs"/>
              </a:rPr>
              <a:t>Independence Day</a:t>
            </a:r>
          </a:p>
        </p:txBody>
      </p:sp>
      <p:pic>
        <p:nvPicPr>
          <p:cNvPr id="6" name="Picture 5">
            <a:extLst>
              <a:ext uri="{FF2B5EF4-FFF2-40B4-BE49-F238E27FC236}">
                <a16:creationId xmlns:a16="http://schemas.microsoft.com/office/drawing/2014/main" id="{1157A82E-E9D2-4619-6182-22E6114C2EC9}"/>
              </a:ext>
            </a:extLst>
          </p:cNvPr>
          <p:cNvPicPr>
            <a:picLocks noChangeAspect="1"/>
          </p:cNvPicPr>
          <p:nvPr/>
        </p:nvPicPr>
        <p:blipFill rotWithShape="1">
          <a:blip r:embed="rId4">
            <a:extLst>
              <a:ext uri="{28A0092B-C50C-407E-A947-70E740481C1C}">
                <a14:useLocalDpi xmlns:a14="http://schemas.microsoft.com/office/drawing/2010/main" val="0"/>
              </a:ext>
            </a:extLst>
          </a:blip>
          <a:srcRect r="18358" b="25763"/>
          <a:stretch/>
        </p:blipFill>
        <p:spPr>
          <a:xfrm>
            <a:off x="7685303" y="5143500"/>
            <a:ext cx="9953831" cy="4171950"/>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72D188F-403B-4844-DC48-3F4F41D3B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866" y="1409700"/>
            <a:ext cx="5929313" cy="7905750"/>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61FF3B16-E318-5D81-8016-E4AE8210A2FF}"/>
              </a:ext>
            </a:extLst>
          </p:cNvPr>
          <p:cNvPicPr>
            <a:picLocks noChangeAspect="1"/>
          </p:cNvPicPr>
          <p:nvPr/>
        </p:nvPicPr>
        <p:blipFill rotWithShape="1">
          <a:blip r:embed="rId6">
            <a:extLst>
              <a:ext uri="{28A0092B-C50C-407E-A947-70E740481C1C}">
                <a14:useLocalDpi xmlns:a14="http://schemas.microsoft.com/office/drawing/2010/main" val="0"/>
              </a:ext>
            </a:extLst>
          </a:blip>
          <a:srcRect t="31070"/>
          <a:stretch/>
        </p:blipFill>
        <p:spPr>
          <a:xfrm>
            <a:off x="7685303" y="1409700"/>
            <a:ext cx="10020300" cy="3190875"/>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A10F2991-DC49-9163-27B5-4E764066CF8F}"/>
              </a:ext>
            </a:extLst>
          </p:cNvPr>
          <p:cNvPicPr>
            <a:picLocks noChangeAspect="1"/>
          </p:cNvPicPr>
          <p:nvPr/>
        </p:nvPicPr>
        <p:blipFill rotWithShape="1">
          <a:blip r:embed="rId4">
            <a:extLst>
              <a:ext uri="{28A0092B-C50C-407E-A947-70E740481C1C}">
                <a14:useLocalDpi xmlns:a14="http://schemas.microsoft.com/office/drawing/2010/main" val="0"/>
              </a:ext>
            </a:extLst>
          </a:blip>
          <a:srcRect r="18358" b="25763"/>
          <a:stretch/>
        </p:blipFill>
        <p:spPr>
          <a:xfrm>
            <a:off x="7837703" y="5295900"/>
            <a:ext cx="9953831" cy="4171950"/>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75542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3"/>
          <a:srcRect/>
          <a:stretch>
            <a:fillRect/>
          </a:stretch>
        </p:blipFill>
        <p:spPr>
          <a:xfrm rot="5400000">
            <a:off x="12195199" y="4791795"/>
            <a:ext cx="7776569" cy="6794777"/>
          </a:xfrm>
          <a:prstGeom prst="rect">
            <a:avLst/>
          </a:prstGeom>
        </p:spPr>
      </p:pic>
      <p:graphicFrame>
        <p:nvGraphicFramePr>
          <p:cNvPr id="54" name="Table 53">
            <a:extLst>
              <a:ext uri="{FF2B5EF4-FFF2-40B4-BE49-F238E27FC236}">
                <a16:creationId xmlns:a16="http://schemas.microsoft.com/office/drawing/2014/main" id="{2EDB6BEB-4799-BAC8-3585-086EE45FD2E5}"/>
              </a:ext>
            </a:extLst>
          </p:cNvPr>
          <p:cNvGraphicFramePr>
            <a:graphicFrameLocks noGrp="1"/>
          </p:cNvGraphicFramePr>
          <p:nvPr>
            <p:extLst>
              <p:ext uri="{D42A27DB-BD31-4B8C-83A1-F6EECF244321}">
                <p14:modId xmlns:p14="http://schemas.microsoft.com/office/powerpoint/2010/main" val="2797682299"/>
              </p:ext>
            </p:extLst>
          </p:nvPr>
        </p:nvGraphicFramePr>
        <p:xfrm>
          <a:off x="2209799" y="2095500"/>
          <a:ext cx="12039601" cy="5505454"/>
        </p:xfrm>
        <a:graphic>
          <a:graphicData uri="http://schemas.openxmlformats.org/drawingml/2006/table">
            <a:tbl>
              <a:tblPr/>
              <a:tblGrid>
                <a:gridCol w="6073263">
                  <a:extLst>
                    <a:ext uri="{9D8B030D-6E8A-4147-A177-3AD203B41FA5}">
                      <a16:colId xmlns:a16="http://schemas.microsoft.com/office/drawing/2014/main" val="1601537147"/>
                    </a:ext>
                  </a:extLst>
                </a:gridCol>
                <a:gridCol w="2598243">
                  <a:extLst>
                    <a:ext uri="{9D8B030D-6E8A-4147-A177-3AD203B41FA5}">
                      <a16:colId xmlns:a16="http://schemas.microsoft.com/office/drawing/2014/main" val="537964713"/>
                    </a:ext>
                  </a:extLst>
                </a:gridCol>
                <a:gridCol w="3368095">
                  <a:extLst>
                    <a:ext uri="{9D8B030D-6E8A-4147-A177-3AD203B41FA5}">
                      <a16:colId xmlns:a16="http://schemas.microsoft.com/office/drawing/2014/main" val="923810283"/>
                    </a:ext>
                  </a:extLst>
                </a:gridCol>
              </a:tblGrid>
              <a:tr h="883920">
                <a:tc>
                  <a:txBody>
                    <a:bodyPr/>
                    <a:lstStyle/>
                    <a:p>
                      <a:pPr algn="ctr" fontAlgn="ctr"/>
                      <a:r>
                        <a:rPr lang="en-US" sz="3200" b="1" i="0" u="none" strike="noStrike" dirty="0">
                          <a:solidFill>
                            <a:srgbClr val="92D050"/>
                          </a:solidFill>
                          <a:effectLst/>
                          <a:latin typeface="+mj-lt"/>
                        </a:rPr>
                        <a:t>Financial Year</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3200" b="1" i="0" u="none" strike="noStrike" dirty="0">
                          <a:solidFill>
                            <a:srgbClr val="92D050"/>
                          </a:solidFill>
                          <a:effectLst/>
                          <a:latin typeface="+mj-lt"/>
                        </a:rPr>
                        <a:t>Cargo (In Tons)</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5107113"/>
                  </a:ext>
                </a:extLst>
              </a:tr>
              <a:tr h="883920">
                <a:tc>
                  <a:txBody>
                    <a:bodyPr/>
                    <a:lstStyle/>
                    <a:p>
                      <a:pPr algn="ctr" fontAlgn="ctr"/>
                      <a:r>
                        <a:rPr lang="en-US" sz="3200" b="1" i="0" u="none" strike="noStrike" dirty="0">
                          <a:solidFill>
                            <a:schemeClr val="bg1"/>
                          </a:solidFill>
                          <a:effectLst/>
                          <a:latin typeface="+mj-lt"/>
                        </a:rPr>
                        <a:t> </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Domestic</a:t>
                      </a: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International</a:t>
                      </a: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8336428"/>
                  </a:ext>
                </a:extLst>
              </a:tr>
              <a:tr h="883920">
                <a:tc>
                  <a:txBody>
                    <a:bodyPr/>
                    <a:lstStyle/>
                    <a:p>
                      <a:pPr algn="ctr" fontAlgn="ctr"/>
                      <a:r>
                        <a:rPr lang="en-US" sz="3200" b="1" i="0" u="none" strike="noStrike" dirty="0">
                          <a:solidFill>
                            <a:schemeClr val="bg1"/>
                          </a:solidFill>
                          <a:effectLst/>
                          <a:latin typeface="+mj-lt"/>
                        </a:rPr>
                        <a:t>April 2019 to March 2020</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9958.01</a:t>
                      </a: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3793.286</a:t>
                      </a: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5379472"/>
                  </a:ext>
                </a:extLst>
              </a:tr>
              <a:tr h="883920">
                <a:tc>
                  <a:txBody>
                    <a:bodyPr/>
                    <a:lstStyle/>
                    <a:p>
                      <a:pPr algn="ctr" fontAlgn="ctr"/>
                      <a:r>
                        <a:rPr lang="en-US" sz="3200" b="1" i="0" u="none" strike="noStrike" dirty="0">
                          <a:solidFill>
                            <a:schemeClr val="bg1"/>
                          </a:solidFill>
                          <a:effectLst/>
                          <a:latin typeface="+mj-lt"/>
                        </a:rPr>
                        <a:t>April 2020 to March 2021</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6763.531</a:t>
                      </a: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chemeClr val="bg1"/>
                          </a:solidFill>
                          <a:effectLst/>
                          <a:latin typeface="+mj-lt"/>
                        </a:rPr>
                        <a:t>1128.441</a:t>
                      </a: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3656668"/>
                  </a:ext>
                </a:extLst>
              </a:tr>
              <a:tr h="883920">
                <a:tc>
                  <a:txBody>
                    <a:bodyPr/>
                    <a:lstStyle/>
                    <a:p>
                      <a:pPr algn="ctr" fontAlgn="ctr"/>
                      <a:r>
                        <a:rPr lang="en-US" sz="3200" b="1" i="0" u="none" strike="noStrike" dirty="0">
                          <a:solidFill>
                            <a:schemeClr val="bg1"/>
                          </a:solidFill>
                          <a:effectLst/>
                          <a:latin typeface="+mj-lt"/>
                        </a:rPr>
                        <a:t>April 2021 to March 2022</a:t>
                      </a: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dirty="0">
                        <a:solidFill>
                          <a:schemeClr val="bg1"/>
                        </a:solidFill>
                        <a:effectLst/>
                        <a:latin typeface="+mj-lt"/>
                      </a:endParaRPr>
                    </a:p>
                    <a:p>
                      <a:pPr algn="ctr" fontAlgn="ctr"/>
                      <a:endParaRPr lang="en-US" sz="3200" b="1" i="0" u="none" strike="noStrike" dirty="0">
                        <a:solidFill>
                          <a:schemeClr val="bg1"/>
                        </a:solidFill>
                        <a:effectLst/>
                        <a:latin typeface="+mj-lt"/>
                      </a:endParaRP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dirty="0">
                        <a:solidFill>
                          <a:schemeClr val="bg1"/>
                        </a:solidFill>
                        <a:effectLst/>
                        <a:latin typeface="+mj-lt"/>
                      </a:endParaRP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670321"/>
                  </a:ext>
                </a:extLst>
              </a:tr>
              <a:tr h="88392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3200" b="1" i="0" u="none" strike="noStrike" kern="1200" dirty="0">
                          <a:solidFill>
                            <a:schemeClr val="bg1"/>
                          </a:solidFill>
                          <a:effectLst/>
                          <a:latin typeface="+mj-lt"/>
                          <a:ea typeface="+mn-ea"/>
                          <a:cs typeface="+mn-cs"/>
                        </a:rPr>
                        <a:t>April 2022 to October 2022</a:t>
                      </a:r>
                    </a:p>
                    <a:p>
                      <a:pPr algn="ctr" fontAlgn="ctr"/>
                      <a:endParaRPr lang="en-US" sz="3200" b="1" i="0" u="none" strike="noStrike" kern="1200" dirty="0">
                        <a:solidFill>
                          <a:schemeClr val="bg1"/>
                        </a:solidFill>
                        <a:effectLst/>
                        <a:latin typeface="+mj-lt"/>
                        <a:ea typeface="+mn-ea"/>
                        <a:cs typeface="+mn-cs"/>
                      </a:endParaRPr>
                    </a:p>
                  </a:txBody>
                  <a:tcPr marL="9525" marR="9525" marT="952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kern="1200" dirty="0">
                        <a:solidFill>
                          <a:schemeClr val="bg1"/>
                        </a:solidFill>
                        <a:effectLst/>
                        <a:latin typeface="+mj-lt"/>
                        <a:ea typeface="+mn-ea"/>
                        <a:cs typeface="+mn-cs"/>
                      </a:endParaRPr>
                    </a:p>
                  </a:txBody>
                  <a:tcPr marL="9525" marR="9525" marT="952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3200" b="1" i="0" u="none" strike="noStrike" dirty="0">
                        <a:solidFill>
                          <a:schemeClr val="bg1"/>
                        </a:solidFill>
                        <a:effectLst/>
                        <a:latin typeface="+mj-lt"/>
                      </a:endParaRPr>
                    </a:p>
                  </a:txBody>
                  <a:tcPr marL="9525" marR="9525" marT="952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4634224"/>
                  </a:ext>
                </a:extLst>
              </a:tr>
            </a:tbl>
          </a:graphicData>
        </a:graphic>
      </p:graphicFrame>
      <p:sp>
        <p:nvSpPr>
          <p:cNvPr id="57" name="TextBox 48">
            <a:extLst>
              <a:ext uri="{FF2B5EF4-FFF2-40B4-BE49-F238E27FC236}">
                <a16:creationId xmlns:a16="http://schemas.microsoft.com/office/drawing/2014/main" id="{2DE402E5-E69C-6A83-A2FA-C34512FADB2F}"/>
              </a:ext>
            </a:extLst>
          </p:cNvPr>
          <p:cNvSpPr txBox="1"/>
          <p:nvPr/>
        </p:nvSpPr>
        <p:spPr>
          <a:xfrm>
            <a:off x="76200" y="422577"/>
            <a:ext cx="18288000" cy="1154162"/>
          </a:xfrm>
          <a:prstGeom prst="rect">
            <a:avLst/>
          </a:prstGeom>
        </p:spPr>
        <p:txBody>
          <a:bodyPr lIns="0" tIns="0" rIns="0" bIns="0" rtlCol="0" anchor="t">
            <a:spAutoFit/>
          </a:bodyPr>
          <a:lstStyle/>
          <a:p>
            <a:pPr marL="0" marR="0" lvl="0" indent="0" algn="ctr" defTabSz="914400" rtl="0" eaLnBrk="1" fontAlgn="auto" latinLnBrk="0" hangingPunct="1">
              <a:lnSpc>
                <a:spcPts val="9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Forum"/>
                <a:ea typeface="+mn-ea"/>
                <a:cs typeface="+mn-cs"/>
              </a:rPr>
              <a:t>Cargo Handled at Coimbatore airport</a:t>
            </a:r>
          </a:p>
        </p:txBody>
      </p:sp>
    </p:spTree>
    <p:extLst>
      <p:ext uri="{BB962C8B-B14F-4D97-AF65-F5344CB8AC3E}">
        <p14:creationId xmlns:p14="http://schemas.microsoft.com/office/powerpoint/2010/main" val="9208979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2571200">
            <a:off x="6671577" y="-388396"/>
            <a:ext cx="14343539" cy="13070550"/>
          </a:xfrm>
          <a:prstGeom prst="rect">
            <a:avLst/>
          </a:prstGeom>
        </p:spPr>
      </p:pic>
      <p:sp>
        <p:nvSpPr>
          <p:cNvPr id="4" name="TextBox 4"/>
          <p:cNvSpPr txBox="1"/>
          <p:nvPr/>
        </p:nvSpPr>
        <p:spPr>
          <a:xfrm>
            <a:off x="-1863757" y="-209550"/>
            <a:ext cx="14809887"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Forum"/>
                <a:ea typeface="+mn-ea"/>
                <a:cs typeface="+mn-cs"/>
              </a:rPr>
              <a:t>International Yoga Day</a:t>
            </a:r>
          </a:p>
        </p:txBody>
      </p:sp>
      <p:pic>
        <p:nvPicPr>
          <p:cNvPr id="7" name="Picture 6">
            <a:extLst>
              <a:ext uri="{FF2B5EF4-FFF2-40B4-BE49-F238E27FC236}">
                <a16:creationId xmlns:a16="http://schemas.microsoft.com/office/drawing/2014/main" id="{FDEF5AC0-81EF-40A7-3A9D-5D90C65F0160}"/>
              </a:ext>
            </a:extLst>
          </p:cNvPr>
          <p:cNvPicPr>
            <a:picLocks noChangeAspect="1"/>
          </p:cNvPicPr>
          <p:nvPr/>
        </p:nvPicPr>
        <p:blipFill rotWithShape="1">
          <a:blip r:embed="rId4">
            <a:extLst>
              <a:ext uri="{28A0092B-C50C-407E-A947-70E740481C1C}">
                <a14:useLocalDpi xmlns:a14="http://schemas.microsoft.com/office/drawing/2010/main" val="0"/>
              </a:ext>
            </a:extLst>
          </a:blip>
          <a:srcRect l="11695"/>
          <a:stretch/>
        </p:blipFill>
        <p:spPr>
          <a:xfrm>
            <a:off x="8991600" y="1453774"/>
            <a:ext cx="8926935" cy="7581900"/>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B52C132D-8A21-4F01-C30A-BE5F3C9514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2928510"/>
            <a:ext cx="8117485" cy="6088114"/>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676144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2571200">
            <a:off x="6671577" y="-388396"/>
            <a:ext cx="14343539" cy="13070550"/>
          </a:xfrm>
          <a:prstGeom prst="rect">
            <a:avLst/>
          </a:prstGeom>
        </p:spPr>
      </p:pic>
      <p:sp>
        <p:nvSpPr>
          <p:cNvPr id="4" name="TextBox 4"/>
          <p:cNvSpPr txBox="1"/>
          <p:nvPr/>
        </p:nvSpPr>
        <p:spPr>
          <a:xfrm>
            <a:off x="-966541" y="-122186"/>
            <a:ext cx="14809887"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Forum"/>
                <a:ea typeface="+mn-ea"/>
                <a:cs typeface="+mn-cs"/>
              </a:rPr>
              <a:t>Vigilance Awareness Week</a:t>
            </a:r>
          </a:p>
        </p:txBody>
      </p:sp>
      <p:pic>
        <p:nvPicPr>
          <p:cNvPr id="9" name="Picture 8">
            <a:extLst>
              <a:ext uri="{FF2B5EF4-FFF2-40B4-BE49-F238E27FC236}">
                <a16:creationId xmlns:a16="http://schemas.microsoft.com/office/drawing/2014/main" id="{0AD8CBCB-5B52-A51F-A7B6-1E000ADBED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5780" y="2076450"/>
            <a:ext cx="8178800" cy="6134100"/>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3233A813-113D-3C80-5515-7A4E2C960805}"/>
              </a:ext>
            </a:extLst>
          </p:cNvPr>
          <p:cNvPicPr>
            <a:picLocks noChangeAspect="1"/>
          </p:cNvPicPr>
          <p:nvPr/>
        </p:nvPicPr>
        <p:blipFill rotWithShape="1">
          <a:blip r:embed="rId5">
            <a:extLst>
              <a:ext uri="{28A0092B-C50C-407E-A947-70E740481C1C}">
                <a14:useLocalDpi xmlns:a14="http://schemas.microsoft.com/office/drawing/2010/main" val="0"/>
              </a:ext>
            </a:extLst>
          </a:blip>
          <a:srcRect l="39446" r="-436"/>
          <a:stretch/>
        </p:blipFill>
        <p:spPr>
          <a:xfrm>
            <a:off x="531844" y="2091570"/>
            <a:ext cx="7435850" cy="6118980"/>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596893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2571200">
            <a:off x="6671577" y="-388396"/>
            <a:ext cx="14343539" cy="13070550"/>
          </a:xfrm>
          <a:prstGeom prst="rect">
            <a:avLst/>
          </a:prstGeom>
        </p:spPr>
      </p:pic>
      <p:sp>
        <p:nvSpPr>
          <p:cNvPr id="4" name="TextBox 4"/>
          <p:cNvSpPr txBox="1"/>
          <p:nvPr/>
        </p:nvSpPr>
        <p:spPr>
          <a:xfrm>
            <a:off x="-2012672" y="-184316"/>
            <a:ext cx="14809887" cy="1522981"/>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Forum"/>
                <a:ea typeface="+mn-ea"/>
                <a:cs typeface="+mn-cs"/>
              </a:rPr>
              <a:t>Tree Plantation Drive</a:t>
            </a:r>
          </a:p>
        </p:txBody>
      </p:sp>
      <p:pic>
        <p:nvPicPr>
          <p:cNvPr id="6" name="Picture 5">
            <a:extLst>
              <a:ext uri="{FF2B5EF4-FFF2-40B4-BE49-F238E27FC236}">
                <a16:creationId xmlns:a16="http://schemas.microsoft.com/office/drawing/2014/main" id="{9DEBD115-4862-A4D0-39AE-A56129799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0200" y="2019300"/>
            <a:ext cx="8730836" cy="6548127"/>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DAC55AFA-7710-1236-475E-BBA2CFEF8D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2019300"/>
            <a:ext cx="8724073" cy="6543055"/>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632376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1857" y="-2160536"/>
            <a:ext cx="6151626" cy="8229600"/>
          </a:xfrm>
          <a:prstGeom prst="rect">
            <a:avLst/>
          </a:prstGeom>
        </p:spPr>
      </p:pic>
      <p:pic>
        <p:nvPicPr>
          <p:cNvPr id="3" name="Picture 3"/>
          <p:cNvPicPr>
            <a:picLocks noChangeAspect="1"/>
          </p:cNvPicPr>
          <p:nvPr/>
        </p:nvPicPr>
        <p:blipFill>
          <a:blip r:embed="rId3"/>
          <a:srcRect/>
          <a:stretch>
            <a:fillRect/>
          </a:stretch>
        </p:blipFill>
        <p:spPr>
          <a:xfrm rot="-2571200">
            <a:off x="6671577" y="-388396"/>
            <a:ext cx="14343539" cy="13070550"/>
          </a:xfrm>
          <a:prstGeom prst="rect">
            <a:avLst/>
          </a:prstGeom>
        </p:spPr>
      </p:pic>
      <p:sp>
        <p:nvSpPr>
          <p:cNvPr id="4" name="TextBox 4"/>
          <p:cNvSpPr txBox="1"/>
          <p:nvPr/>
        </p:nvSpPr>
        <p:spPr>
          <a:xfrm>
            <a:off x="-2012672" y="-184316"/>
            <a:ext cx="21443672" cy="1522981"/>
          </a:xfrm>
          <a:prstGeom prst="rect">
            <a:avLst/>
          </a:prstGeom>
        </p:spPr>
        <p:txBody>
          <a:bodyPr wrap="square" lIns="0" tIns="0" rIns="0" bIns="0" rtlCol="0" anchor="t">
            <a:spAutoFit/>
          </a:bodyPr>
          <a:lstStyle/>
          <a:p>
            <a:pPr marL="0" marR="0" lvl="0" indent="0" algn="ctr" defTabSz="914400" rtl="0" eaLnBrk="1" fontAlgn="auto" latinLnBrk="0" hangingPunct="1">
              <a:lnSpc>
                <a:spcPts val="12599"/>
              </a:lnSpc>
              <a:spcBef>
                <a:spcPct val="0"/>
              </a:spcBef>
              <a:spcAft>
                <a:spcPts val="0"/>
              </a:spcAft>
              <a:buClrTx/>
              <a:buSzTx/>
              <a:buFontTx/>
              <a:buNone/>
              <a:tabLst/>
              <a:defRPr/>
            </a:pPr>
            <a:r>
              <a:rPr lang="en-US" sz="9000" b="1" dirty="0">
                <a:solidFill>
                  <a:srgbClr val="FFFFFF"/>
                </a:solidFill>
                <a:latin typeface="Forum"/>
              </a:rPr>
              <a:t>Special Campaign 2.0 for </a:t>
            </a:r>
            <a:r>
              <a:rPr lang="en-US" sz="9000" b="1" dirty="0" err="1">
                <a:solidFill>
                  <a:srgbClr val="FFFFFF"/>
                </a:solidFill>
                <a:latin typeface="Forum"/>
              </a:rPr>
              <a:t>Swachhata</a:t>
            </a:r>
            <a:endParaRPr kumimoji="0" lang="en-US" sz="9000" b="1" i="0" u="none" strike="noStrike" kern="1200" cap="none" spc="0" normalizeH="0" baseline="0" noProof="0" dirty="0">
              <a:ln>
                <a:noFill/>
              </a:ln>
              <a:solidFill>
                <a:srgbClr val="FFFFFF"/>
              </a:solidFill>
              <a:effectLst/>
              <a:uLnTx/>
              <a:uFillTx/>
              <a:latin typeface="Forum"/>
              <a:ea typeface="+mn-ea"/>
              <a:cs typeface="+mn-cs"/>
            </a:endParaRPr>
          </a:p>
        </p:txBody>
      </p:sp>
      <p:pic>
        <p:nvPicPr>
          <p:cNvPr id="7" name="Picture 6">
            <a:extLst>
              <a:ext uri="{FF2B5EF4-FFF2-40B4-BE49-F238E27FC236}">
                <a16:creationId xmlns:a16="http://schemas.microsoft.com/office/drawing/2014/main" id="{86A8FF52-AD09-978F-C6C7-E9AE79640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600" y="2019299"/>
            <a:ext cx="8633452" cy="6475089"/>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E1509AD7-0A87-1490-3289-E219C3F9FD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195" y="2019299"/>
            <a:ext cx="8829293" cy="6627488"/>
          </a:xfrm>
          <a:prstGeom prst="roundRect">
            <a:avLst>
              <a:gd name="adj" fmla="val 8594"/>
            </a:avLst>
          </a:prstGeom>
          <a:solidFill>
            <a:srgbClr val="FFFFFF">
              <a:shade val="85000"/>
            </a:srgbClr>
          </a:solidFill>
          <a:ln w="3810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854155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45634" y="2709256"/>
            <a:ext cx="8825308" cy="8229600"/>
          </a:xfrm>
          <a:prstGeom prst="rect">
            <a:avLst/>
          </a:prstGeom>
        </p:spPr>
      </p:pic>
      <p:pic>
        <p:nvPicPr>
          <p:cNvPr id="3" name="Picture 3"/>
          <p:cNvPicPr>
            <a:picLocks noChangeAspect="1"/>
          </p:cNvPicPr>
          <p:nvPr/>
        </p:nvPicPr>
        <p:blipFill>
          <a:blip r:embed="rId3"/>
          <a:srcRect/>
          <a:stretch>
            <a:fillRect/>
          </a:stretch>
        </p:blipFill>
        <p:spPr>
          <a:xfrm rot="303538">
            <a:off x="11708642" y="-527503"/>
            <a:ext cx="7370885" cy="6440311"/>
          </a:xfrm>
          <a:prstGeom prst="rect">
            <a:avLst/>
          </a:prstGeom>
        </p:spPr>
      </p:pic>
      <p:pic>
        <p:nvPicPr>
          <p:cNvPr id="4" name="Picture 4"/>
          <p:cNvPicPr>
            <a:picLocks noChangeAspect="1"/>
          </p:cNvPicPr>
          <p:nvPr/>
        </p:nvPicPr>
        <p:blipFill>
          <a:blip r:embed="rId4"/>
          <a:srcRect/>
          <a:stretch>
            <a:fillRect/>
          </a:stretch>
        </p:blipFill>
        <p:spPr>
          <a:xfrm rot="-4875344">
            <a:off x="13090414" y="5074921"/>
            <a:ext cx="6741277" cy="9125247"/>
          </a:xfrm>
          <a:prstGeom prst="rect">
            <a:avLst/>
          </a:prstGeom>
        </p:spPr>
      </p:pic>
      <p:sp>
        <p:nvSpPr>
          <p:cNvPr id="5" name="TextBox 5"/>
          <p:cNvSpPr txBox="1"/>
          <p:nvPr/>
        </p:nvSpPr>
        <p:spPr>
          <a:xfrm>
            <a:off x="2625509" y="9957781"/>
            <a:ext cx="14183438" cy="981075"/>
          </a:xfrm>
          <a:prstGeom prst="rect">
            <a:avLst/>
          </a:prstGeom>
        </p:spPr>
        <p:txBody>
          <a:bodyPr lIns="0" tIns="0" rIns="0" bIns="0" rtlCol="0" anchor="t">
            <a:spAutoFit/>
          </a:bodyPr>
          <a:lstStyle/>
          <a:p>
            <a:pPr>
              <a:lnSpc>
                <a:spcPts val="7800"/>
              </a:lnSpc>
            </a:pPr>
            <a:endParaRPr/>
          </a:p>
        </p:txBody>
      </p:sp>
      <p:sp>
        <p:nvSpPr>
          <p:cNvPr id="6" name="TextBox 6"/>
          <p:cNvSpPr txBox="1"/>
          <p:nvPr/>
        </p:nvSpPr>
        <p:spPr>
          <a:xfrm>
            <a:off x="497759" y="2597402"/>
            <a:ext cx="7050286" cy="6082030"/>
          </a:xfrm>
          <a:prstGeom prst="rect">
            <a:avLst/>
          </a:prstGeom>
        </p:spPr>
        <p:txBody>
          <a:bodyPr lIns="0" tIns="0" rIns="0" bIns="0" rtlCol="0" anchor="t">
            <a:spAutoFit/>
          </a:bodyPr>
          <a:lstStyle/>
          <a:p>
            <a:pPr marL="928369" lvl="1" indent="-464185" algn="just">
              <a:lnSpc>
                <a:spcPts val="6019"/>
              </a:lnSpc>
              <a:buFont typeface="Arial"/>
              <a:buChar char="•"/>
            </a:pPr>
            <a:r>
              <a:rPr lang="en-US" sz="4299">
                <a:solidFill>
                  <a:srgbClr val="FFFFFF"/>
                </a:solidFill>
                <a:latin typeface="Forum"/>
              </a:rPr>
              <a:t>Fabrics</a:t>
            </a:r>
          </a:p>
          <a:p>
            <a:pPr marL="928369" lvl="1" indent="-464185" algn="just">
              <a:lnSpc>
                <a:spcPts val="6019"/>
              </a:lnSpc>
              <a:buFont typeface="Arial"/>
              <a:buChar char="•"/>
            </a:pPr>
            <a:r>
              <a:rPr lang="en-US" sz="4299">
                <a:solidFill>
                  <a:srgbClr val="FFFFFF"/>
                </a:solidFill>
                <a:latin typeface="Forum"/>
              </a:rPr>
              <a:t>Textile Machinery Spares</a:t>
            </a:r>
          </a:p>
          <a:p>
            <a:pPr marL="928369" lvl="1" indent="-464185" algn="just">
              <a:lnSpc>
                <a:spcPts val="6019"/>
              </a:lnSpc>
              <a:buFont typeface="Arial"/>
              <a:buChar char="•"/>
            </a:pPr>
            <a:r>
              <a:rPr lang="en-US" sz="4299">
                <a:solidFill>
                  <a:srgbClr val="FFFFFF"/>
                </a:solidFill>
                <a:latin typeface="Forum"/>
              </a:rPr>
              <a:t>Castings, Pumps</a:t>
            </a:r>
          </a:p>
          <a:p>
            <a:pPr marL="928369" lvl="1" indent="-464185" algn="just">
              <a:lnSpc>
                <a:spcPts val="6019"/>
              </a:lnSpc>
              <a:buFont typeface="Arial"/>
              <a:buChar char="•"/>
            </a:pPr>
            <a:r>
              <a:rPr lang="en-US" sz="4299">
                <a:solidFill>
                  <a:srgbClr val="FFFFFF"/>
                </a:solidFill>
                <a:latin typeface="Forum"/>
              </a:rPr>
              <a:t>Tools &amp; Engineering Goods</a:t>
            </a:r>
          </a:p>
          <a:p>
            <a:pPr marL="928369" lvl="1" indent="-464185" algn="just">
              <a:lnSpc>
                <a:spcPts val="6019"/>
              </a:lnSpc>
              <a:buFont typeface="Arial"/>
              <a:buChar char="•"/>
            </a:pPr>
            <a:r>
              <a:rPr lang="en-US" sz="4299">
                <a:solidFill>
                  <a:srgbClr val="FFFFFF"/>
                </a:solidFill>
                <a:latin typeface="Forum"/>
              </a:rPr>
              <a:t>Assorted Vegetables</a:t>
            </a:r>
          </a:p>
          <a:p>
            <a:pPr marL="928369" lvl="1" indent="-464185" algn="just">
              <a:lnSpc>
                <a:spcPts val="6019"/>
              </a:lnSpc>
              <a:buFont typeface="Arial"/>
              <a:buChar char="•"/>
            </a:pPr>
            <a:r>
              <a:rPr lang="en-US" sz="4299">
                <a:solidFill>
                  <a:srgbClr val="FFFFFF"/>
                </a:solidFill>
                <a:latin typeface="Forum"/>
              </a:rPr>
              <a:t>Flowers, Fruits, Food stuffs</a:t>
            </a:r>
          </a:p>
          <a:p>
            <a:pPr marL="928369" lvl="1" indent="-464185" algn="just">
              <a:lnSpc>
                <a:spcPts val="6019"/>
              </a:lnSpc>
              <a:buFont typeface="Arial"/>
              <a:buChar char="•"/>
            </a:pPr>
            <a:r>
              <a:rPr lang="en-US" sz="4299">
                <a:solidFill>
                  <a:srgbClr val="FFFFFF"/>
                </a:solidFill>
                <a:latin typeface="Forum"/>
              </a:rPr>
              <a:t>Ayurvedic products</a:t>
            </a:r>
          </a:p>
          <a:p>
            <a:pPr marL="928369" lvl="1" indent="-464185" algn="just">
              <a:lnSpc>
                <a:spcPts val="6019"/>
              </a:lnSpc>
              <a:buFont typeface="Arial"/>
              <a:buChar char="•"/>
            </a:pPr>
            <a:r>
              <a:rPr lang="en-US" sz="4299">
                <a:solidFill>
                  <a:srgbClr val="FFFFFF"/>
                </a:solidFill>
                <a:latin typeface="Forum"/>
              </a:rPr>
              <a:t>Spices</a:t>
            </a:r>
          </a:p>
        </p:txBody>
      </p:sp>
      <p:sp>
        <p:nvSpPr>
          <p:cNvPr id="7" name="TextBox 7"/>
          <p:cNvSpPr txBox="1"/>
          <p:nvPr/>
        </p:nvSpPr>
        <p:spPr>
          <a:xfrm>
            <a:off x="1629992" y="1538951"/>
            <a:ext cx="5081960" cy="1047750"/>
          </a:xfrm>
          <a:prstGeom prst="rect">
            <a:avLst/>
          </a:prstGeom>
        </p:spPr>
        <p:txBody>
          <a:bodyPr lIns="0" tIns="0" rIns="0" bIns="0" rtlCol="0" anchor="t">
            <a:spAutoFit/>
          </a:bodyPr>
          <a:lstStyle/>
          <a:p>
            <a:pPr algn="ctr">
              <a:lnSpc>
                <a:spcPts val="8400"/>
              </a:lnSpc>
            </a:pPr>
            <a:r>
              <a:rPr lang="en-US" sz="6000" b="1" dirty="0">
                <a:solidFill>
                  <a:srgbClr val="92D050"/>
                </a:solidFill>
                <a:latin typeface="Forum"/>
              </a:rPr>
              <a:t>EXPORTS</a:t>
            </a:r>
          </a:p>
        </p:txBody>
      </p:sp>
      <p:sp>
        <p:nvSpPr>
          <p:cNvPr id="8" name="TextBox 8"/>
          <p:cNvSpPr txBox="1"/>
          <p:nvPr/>
        </p:nvSpPr>
        <p:spPr>
          <a:xfrm>
            <a:off x="10597947" y="1661506"/>
            <a:ext cx="3871104" cy="1047750"/>
          </a:xfrm>
          <a:prstGeom prst="rect">
            <a:avLst/>
          </a:prstGeom>
        </p:spPr>
        <p:txBody>
          <a:bodyPr lIns="0" tIns="0" rIns="0" bIns="0" rtlCol="0" anchor="t">
            <a:spAutoFit/>
          </a:bodyPr>
          <a:lstStyle/>
          <a:p>
            <a:pPr algn="ctr">
              <a:lnSpc>
                <a:spcPts val="8400"/>
              </a:lnSpc>
            </a:pPr>
            <a:r>
              <a:rPr lang="en-US" sz="6000" b="1" dirty="0">
                <a:solidFill>
                  <a:srgbClr val="92D050"/>
                </a:solidFill>
                <a:latin typeface="Forum"/>
              </a:rPr>
              <a:t>IMPORTS</a:t>
            </a:r>
          </a:p>
        </p:txBody>
      </p:sp>
      <p:sp>
        <p:nvSpPr>
          <p:cNvPr id="9" name="TextBox 9"/>
          <p:cNvSpPr txBox="1"/>
          <p:nvPr/>
        </p:nvSpPr>
        <p:spPr>
          <a:xfrm>
            <a:off x="9500480" y="2816860"/>
            <a:ext cx="7778204" cy="4558030"/>
          </a:xfrm>
          <a:prstGeom prst="rect">
            <a:avLst/>
          </a:prstGeom>
        </p:spPr>
        <p:txBody>
          <a:bodyPr lIns="0" tIns="0" rIns="0" bIns="0" rtlCol="0" anchor="t">
            <a:spAutoFit/>
          </a:bodyPr>
          <a:lstStyle/>
          <a:p>
            <a:pPr marL="928369" lvl="1" indent="-464185">
              <a:lnSpc>
                <a:spcPts val="6019"/>
              </a:lnSpc>
              <a:buFont typeface="Arial"/>
              <a:buChar char="•"/>
            </a:pPr>
            <a:r>
              <a:rPr lang="en-US" sz="4299">
                <a:solidFill>
                  <a:srgbClr val="FFFFFF"/>
                </a:solidFill>
                <a:latin typeface="Forum"/>
              </a:rPr>
              <a:t>Garments</a:t>
            </a:r>
          </a:p>
          <a:p>
            <a:pPr marL="928369" lvl="1" indent="-464185">
              <a:lnSpc>
                <a:spcPts val="6019"/>
              </a:lnSpc>
              <a:buFont typeface="Arial"/>
              <a:buChar char="•"/>
            </a:pPr>
            <a:r>
              <a:rPr lang="en-US" sz="4299">
                <a:solidFill>
                  <a:srgbClr val="FFFFFF"/>
                </a:solidFill>
                <a:latin typeface="Forum"/>
              </a:rPr>
              <a:t>Accessories</a:t>
            </a:r>
          </a:p>
          <a:p>
            <a:pPr marL="928369" lvl="1" indent="-464185">
              <a:lnSpc>
                <a:spcPts val="6019"/>
              </a:lnSpc>
              <a:buFont typeface="Arial"/>
              <a:buChar char="•"/>
            </a:pPr>
            <a:r>
              <a:rPr lang="en-US" sz="4299">
                <a:solidFill>
                  <a:srgbClr val="FFFFFF"/>
                </a:solidFill>
                <a:latin typeface="Forum"/>
              </a:rPr>
              <a:t>Electrical and Electronic Goods</a:t>
            </a:r>
          </a:p>
          <a:p>
            <a:pPr marL="928369" lvl="1" indent="-464185">
              <a:lnSpc>
                <a:spcPts val="6019"/>
              </a:lnSpc>
              <a:buFont typeface="Arial"/>
              <a:buChar char="•"/>
            </a:pPr>
            <a:r>
              <a:rPr lang="en-US" sz="4299">
                <a:solidFill>
                  <a:srgbClr val="FFFFFF"/>
                </a:solidFill>
                <a:latin typeface="Forum"/>
              </a:rPr>
              <a:t>Gold Bars</a:t>
            </a:r>
          </a:p>
          <a:p>
            <a:pPr marL="928369" lvl="1" indent="-464185">
              <a:lnSpc>
                <a:spcPts val="6019"/>
              </a:lnSpc>
              <a:buFont typeface="Arial"/>
              <a:buChar char="•"/>
            </a:pPr>
            <a:r>
              <a:rPr lang="en-US" sz="4299">
                <a:solidFill>
                  <a:srgbClr val="FFFFFF"/>
                </a:solidFill>
                <a:latin typeface="Forum"/>
              </a:rPr>
              <a:t>Machinery Components</a:t>
            </a:r>
          </a:p>
          <a:p>
            <a:pPr marL="928369" lvl="1" indent="-464185">
              <a:lnSpc>
                <a:spcPts val="6019"/>
              </a:lnSpc>
              <a:buFont typeface="Arial"/>
              <a:buChar char="•"/>
            </a:pPr>
            <a:r>
              <a:rPr lang="en-US" sz="4299">
                <a:solidFill>
                  <a:srgbClr val="FFFFFF"/>
                </a:solidFill>
                <a:latin typeface="Forum"/>
              </a:rPr>
              <a:t>Unaccompanied Baggage</a:t>
            </a:r>
          </a:p>
        </p:txBody>
      </p:sp>
      <p:sp>
        <p:nvSpPr>
          <p:cNvPr id="10" name="AutoShape 10"/>
          <p:cNvSpPr/>
          <p:nvPr/>
        </p:nvSpPr>
        <p:spPr>
          <a:xfrm rot="5400000">
            <a:off x="5680108" y="5628304"/>
            <a:ext cx="6092731" cy="0"/>
          </a:xfrm>
          <a:prstGeom prst="line">
            <a:avLst/>
          </a:prstGeom>
          <a:ln w="9525" cap="rnd">
            <a:solidFill>
              <a:srgbClr val="FFFFFF"/>
            </a:solidFill>
            <a:prstDash val="solid"/>
            <a:headEnd type="none" w="sm" len="sm"/>
            <a:tailEnd type="none" w="sm" len="sm"/>
          </a:ln>
        </p:spPr>
      </p:sp>
      <p:sp>
        <p:nvSpPr>
          <p:cNvPr id="11" name="TextBox 11"/>
          <p:cNvSpPr txBox="1"/>
          <p:nvPr/>
        </p:nvSpPr>
        <p:spPr>
          <a:xfrm>
            <a:off x="3574006" y="-194599"/>
            <a:ext cx="10314459" cy="1543050"/>
          </a:xfrm>
          <a:prstGeom prst="rect">
            <a:avLst/>
          </a:prstGeom>
        </p:spPr>
        <p:txBody>
          <a:bodyPr lIns="0" tIns="0" rIns="0" bIns="0" rtlCol="0" anchor="t">
            <a:spAutoFit/>
          </a:bodyPr>
          <a:lstStyle/>
          <a:p>
            <a:pPr algn="ctr">
              <a:lnSpc>
                <a:spcPts val="12599"/>
              </a:lnSpc>
            </a:pPr>
            <a:r>
              <a:rPr lang="en-US" sz="9000">
                <a:solidFill>
                  <a:srgbClr val="FFFFFF"/>
                </a:solidFill>
                <a:latin typeface="Forum"/>
              </a:rPr>
              <a:t>Commodities Handled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07579" y="3987879"/>
            <a:ext cx="8934659" cy="8331569"/>
          </a:xfrm>
          <a:prstGeom prst="rect">
            <a:avLst/>
          </a:prstGeom>
        </p:spPr>
      </p:pic>
      <p:grpSp>
        <p:nvGrpSpPr>
          <p:cNvPr id="3" name="Group 3"/>
          <p:cNvGrpSpPr>
            <a:grpSpLocks noChangeAspect="1"/>
          </p:cNvGrpSpPr>
          <p:nvPr/>
        </p:nvGrpSpPr>
        <p:grpSpPr>
          <a:xfrm>
            <a:off x="5566966" y="6565769"/>
            <a:ext cx="5948206" cy="5385062"/>
            <a:chOff x="0" y="0"/>
            <a:chExt cx="5580380" cy="5052060"/>
          </a:xfrm>
        </p:grpSpPr>
        <p:sp>
          <p:nvSpPr>
            <p:cNvPr id="4" name="Freeform 4"/>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3"/>
              <a:stretch>
                <a:fillRect l="-20089"/>
              </a:stretch>
            </a:blipFill>
          </p:spPr>
        </p:sp>
      </p:grpSp>
      <p:pic>
        <p:nvPicPr>
          <p:cNvPr id="5" name="Picture 5"/>
          <p:cNvPicPr>
            <a:picLocks noChangeAspect="1"/>
          </p:cNvPicPr>
          <p:nvPr/>
        </p:nvPicPr>
        <p:blipFill>
          <a:blip r:embed="rId4"/>
          <a:srcRect/>
          <a:stretch>
            <a:fillRect/>
          </a:stretch>
        </p:blipFill>
        <p:spPr>
          <a:xfrm rot="-3716505">
            <a:off x="-3281550" y="-2757254"/>
            <a:ext cx="7303770" cy="8229600"/>
          </a:xfrm>
          <a:prstGeom prst="rect">
            <a:avLst/>
          </a:prstGeom>
        </p:spPr>
      </p:pic>
      <p:pic>
        <p:nvPicPr>
          <p:cNvPr id="6" name="Picture 6"/>
          <p:cNvPicPr>
            <a:picLocks noChangeAspect="1"/>
          </p:cNvPicPr>
          <p:nvPr/>
        </p:nvPicPr>
        <p:blipFill>
          <a:blip r:embed="rId5"/>
          <a:srcRect/>
          <a:stretch>
            <a:fillRect/>
          </a:stretch>
        </p:blipFill>
        <p:spPr>
          <a:xfrm rot="7051671">
            <a:off x="12562695" y="-1432381"/>
            <a:ext cx="8137604" cy="9687623"/>
          </a:xfrm>
          <a:prstGeom prst="rect">
            <a:avLst/>
          </a:prstGeom>
        </p:spPr>
      </p:pic>
      <p:grpSp>
        <p:nvGrpSpPr>
          <p:cNvPr id="7" name="Group 7"/>
          <p:cNvGrpSpPr>
            <a:grpSpLocks noChangeAspect="1"/>
          </p:cNvGrpSpPr>
          <p:nvPr/>
        </p:nvGrpSpPr>
        <p:grpSpPr>
          <a:xfrm>
            <a:off x="-444713" y="6508305"/>
            <a:ext cx="6011679" cy="5442526"/>
            <a:chOff x="0" y="0"/>
            <a:chExt cx="5580380" cy="5052060"/>
          </a:xfrm>
        </p:grpSpPr>
        <p:sp>
          <p:nvSpPr>
            <p:cNvPr id="8" name="Freeform 8"/>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6"/>
              <a:stretch>
                <a:fillRect l="-12677" r="-12677"/>
              </a:stretch>
            </a:blipFill>
          </p:spPr>
        </p:sp>
      </p:grpSp>
      <p:sp>
        <p:nvSpPr>
          <p:cNvPr id="9" name="TextBox 9"/>
          <p:cNvSpPr txBox="1"/>
          <p:nvPr/>
        </p:nvSpPr>
        <p:spPr>
          <a:xfrm>
            <a:off x="6827232" y="1579958"/>
            <a:ext cx="10963010" cy="5702300"/>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FFFFFF"/>
                </a:solidFill>
                <a:latin typeface="Forum"/>
              </a:rPr>
              <a:t>Bonded Trucking Services started by Air India from Coimbatore to Gateway Airports (Sept-21).</a:t>
            </a:r>
          </a:p>
          <a:p>
            <a:pPr marL="777240" lvl="1" indent="-388620">
              <a:lnSpc>
                <a:spcPts val="5040"/>
              </a:lnSpc>
              <a:buFont typeface="Arial"/>
              <a:buChar char="•"/>
            </a:pPr>
            <a:r>
              <a:rPr lang="en-US" sz="3600">
                <a:solidFill>
                  <a:srgbClr val="FFFFFF"/>
                </a:solidFill>
                <a:latin typeface="Forum"/>
              </a:rPr>
              <a:t>Bonded Truck Movement from Coimbatore to Mumbai also started.</a:t>
            </a:r>
          </a:p>
          <a:p>
            <a:pPr marL="777240" lvl="1" indent="-388620">
              <a:lnSpc>
                <a:spcPts val="5040"/>
              </a:lnSpc>
              <a:buFont typeface="Arial"/>
              <a:buChar char="•"/>
            </a:pPr>
            <a:r>
              <a:rPr lang="en-US" sz="3600">
                <a:solidFill>
                  <a:srgbClr val="FFFFFF"/>
                </a:solidFill>
                <a:latin typeface="Forum"/>
              </a:rPr>
              <a:t>Scoot Air started uplifting Perishable Cargo,post Covid Operation.</a:t>
            </a:r>
          </a:p>
          <a:p>
            <a:pPr marL="777240" lvl="1" indent="-388620">
              <a:lnSpc>
                <a:spcPts val="5040"/>
              </a:lnSpc>
              <a:buFont typeface="Arial"/>
              <a:buChar char="•"/>
            </a:pPr>
            <a:r>
              <a:rPr lang="en-US" sz="3600">
                <a:solidFill>
                  <a:srgbClr val="FFFFFF"/>
                </a:solidFill>
                <a:latin typeface="Forum"/>
              </a:rPr>
              <a:t>During 2021-22 Cargo Handling increased to 22% with 8062 Metric Tons from 6560 Metric Tones in 2020-21.</a:t>
            </a:r>
          </a:p>
          <a:p>
            <a:pPr>
              <a:lnSpc>
                <a:spcPts val="4759"/>
              </a:lnSpc>
            </a:pPr>
            <a:endParaRPr lang="en-US" sz="3600">
              <a:solidFill>
                <a:srgbClr val="FFFFFF"/>
              </a:solidFill>
              <a:latin typeface="Forum"/>
            </a:endParaRPr>
          </a:p>
        </p:txBody>
      </p:sp>
      <p:grpSp>
        <p:nvGrpSpPr>
          <p:cNvPr id="10" name="Group 10"/>
          <p:cNvGrpSpPr>
            <a:grpSpLocks noChangeAspect="1"/>
          </p:cNvGrpSpPr>
          <p:nvPr/>
        </p:nvGrpSpPr>
        <p:grpSpPr>
          <a:xfrm>
            <a:off x="11056524" y="6565769"/>
            <a:ext cx="8298101" cy="6936232"/>
            <a:chOff x="0" y="0"/>
            <a:chExt cx="4983480" cy="4165600"/>
          </a:xfrm>
        </p:grpSpPr>
        <p:sp>
          <p:nvSpPr>
            <p:cNvPr id="11" name="Freeform 11"/>
            <p:cNvSpPr/>
            <p:nvPr/>
          </p:nvSpPr>
          <p:spPr>
            <a:xfrm>
              <a:off x="0" y="0"/>
              <a:ext cx="4983480" cy="4165600"/>
            </a:xfrm>
            <a:custGeom>
              <a:avLst/>
              <a:gdLst/>
              <a:ahLst/>
              <a:cxnLst/>
              <a:rect l="l" t="t" r="r" b="b"/>
              <a:pathLst>
                <a:path w="4983480" h="416560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7"/>
              <a:stretch>
                <a:fillRect l="-4180" r="-4180"/>
              </a:stretch>
            </a:blipFill>
          </p:spPr>
        </p:sp>
      </p:grpSp>
      <p:grpSp>
        <p:nvGrpSpPr>
          <p:cNvPr id="12" name="Group 12"/>
          <p:cNvGrpSpPr>
            <a:grpSpLocks noChangeAspect="1"/>
          </p:cNvGrpSpPr>
          <p:nvPr/>
        </p:nvGrpSpPr>
        <p:grpSpPr>
          <a:xfrm>
            <a:off x="-1169907" y="1357546"/>
            <a:ext cx="6059314" cy="5485651"/>
            <a:chOff x="0" y="0"/>
            <a:chExt cx="5580380" cy="5052060"/>
          </a:xfrm>
        </p:grpSpPr>
        <p:sp>
          <p:nvSpPr>
            <p:cNvPr id="13" name="Freeform 13"/>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8"/>
              <a:stretch>
                <a:fillRect l="-13871" r="-13871"/>
              </a:stretch>
            </a:blipFill>
          </p:spPr>
        </p:sp>
      </p:grpSp>
      <p:sp>
        <p:nvSpPr>
          <p:cNvPr id="14" name="TextBox 14"/>
          <p:cNvSpPr txBox="1"/>
          <p:nvPr/>
        </p:nvSpPr>
        <p:spPr>
          <a:xfrm>
            <a:off x="237628" y="-185504"/>
            <a:ext cx="16373972" cy="1543050"/>
          </a:xfrm>
          <a:prstGeom prst="rect">
            <a:avLst/>
          </a:prstGeom>
        </p:spPr>
        <p:txBody>
          <a:bodyPr wrap="square" lIns="0" tIns="0" rIns="0" bIns="0" rtlCol="0" anchor="t">
            <a:spAutoFit/>
          </a:bodyPr>
          <a:lstStyle/>
          <a:p>
            <a:pPr algn="ctr">
              <a:lnSpc>
                <a:spcPts val="12599"/>
              </a:lnSpc>
            </a:pPr>
            <a:r>
              <a:rPr lang="en-US" sz="9000" dirty="0">
                <a:solidFill>
                  <a:srgbClr val="FFFFFF"/>
                </a:solidFill>
                <a:latin typeface="Forum"/>
              </a:rPr>
              <a:t>Cargo Development &amp; Handling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2650</Words>
  <Application>Microsoft Office PowerPoint</Application>
  <PresentationFormat>Custom</PresentationFormat>
  <Paragraphs>464</Paragraphs>
  <Slides>73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Forum</vt:lpstr>
      <vt:lpstr>TT Drugs</vt:lpstr>
      <vt:lpstr>Calibri</vt:lpstr>
      <vt:lpstr>Open Sans Light</vt:lpstr>
      <vt:lpstr>Times Neue Roman</vt:lpstr>
      <vt:lpstr>Forum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Airports Authority of India COIMBATORE INTERNATIONAL AIRPORT 27.06.2022</dc:title>
  <cp:lastModifiedBy>kshitize dimri</cp:lastModifiedBy>
  <cp:revision>42</cp:revision>
  <dcterms:created xsi:type="dcterms:W3CDTF">2006-08-16T00:00:00Z</dcterms:created>
  <dcterms:modified xsi:type="dcterms:W3CDTF">2022-11-15T12:45:09Z</dcterms:modified>
  <dc:identifier>DAFE3aXyQQE</dc:identifier>
</cp:coreProperties>
</file>